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9" r:id="rId3"/>
    <p:sldId id="267" r:id="rId4"/>
    <p:sldId id="260" r:id="rId5"/>
    <p:sldId id="271" r:id="rId6"/>
    <p:sldId id="268" r:id="rId7"/>
    <p:sldId id="262" r:id="rId8"/>
    <p:sldId id="266" r:id="rId9"/>
    <p:sldId id="261" r:id="rId10"/>
    <p:sldId id="258" r:id="rId11"/>
    <p:sldId id="257" r:id="rId12"/>
    <p:sldId id="277" r:id="rId13"/>
    <p:sldId id="264" r:id="rId14"/>
    <p:sldId id="276" r:id="rId15"/>
    <p:sldId id="265" r:id="rId16"/>
    <p:sldId id="270" r:id="rId17"/>
    <p:sldId id="274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roline McCormick" initials="CM" lastIdx="3" clrIdx="0">
    <p:extLst>
      <p:ext uri="{19B8F6BF-5375-455C-9EA6-DF929625EA0E}">
        <p15:presenceInfo xmlns:p15="http://schemas.microsoft.com/office/powerpoint/2012/main" userId="26b4c6ea59098040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3" autoAdjust="0"/>
    <p:restoredTop sz="94663"/>
  </p:normalViewPr>
  <p:slideViewPr>
    <p:cSldViewPr snapToGrid="0">
      <p:cViewPr varScale="1">
        <p:scale>
          <a:sx n="105" d="100"/>
          <a:sy n="105" d="100"/>
        </p:scale>
        <p:origin x="22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B3DF31-B536-4BCA-85AA-839176EB1E02}" type="datetimeFigureOut">
              <a:rPr lang="en-US" smtClean="0"/>
              <a:t>4/8/2020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99EF09-0E21-4FE4-9D04-8BB77FF7C2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3663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>
              <a:latin typeface="Lucida Sans" panose="020B0602030504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99EF09-0E21-4FE4-9D04-8BB77FF7C27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1925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0B50DA-9195-42A9-96A9-FF21C87AF6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D904BE-FBE7-43EA-8860-99E8EA34CA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0EA392-850D-4729-B11A-CC41C215AB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DC912-306C-4298-B368-C4FFF773E917}" type="datetime1">
              <a:rPr lang="en-US" smtClean="0"/>
              <a:t>4/8/2020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EFABE7-55C6-49BD-85F1-23B66B6A09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2C85CC-BFEF-4D23-A54B-B011FEEBE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B1C0E-CA51-4627-8CF4-29245DC02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9762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9394C1-4E31-4364-AFED-E761A5A042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19D4C0F-51E5-477E-9F8D-B6F3D60382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15EBB2-EF37-4D21-84F8-5DA452CAF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D6A9A-67A7-4EB1-8BAE-AD3DAB0A6B2E}" type="datetime1">
              <a:rPr lang="en-US" smtClean="0"/>
              <a:t>4/8/2020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E727CD-5FD8-41B2-9590-AFD625759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91D797-4E1E-4582-909F-A41BB8F72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B1C0E-CA51-4627-8CF4-29245DC02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438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D190DDA-E8A5-4305-AB4F-D2BCE1D140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32F211-68AE-4EE0-83CB-4E05811B75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7A21A2-10EF-4AC0-948C-77AD4B9432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011DD-DC1B-4E31-8C52-669D1AF8540B}" type="datetime1">
              <a:rPr lang="en-US" smtClean="0"/>
              <a:t>4/8/2020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F460FC-E677-433A-A390-DEFF43484A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6DF8CD-7F24-4BF1-9C29-1690163D46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B1C0E-CA51-4627-8CF4-29245DC02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282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24A4AE-5C1F-481B-97D0-4000AD74EF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D11415-AB9D-4F58-92A9-8E6C114E4E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68DE44-FD2C-4B39-88C0-B62518F292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83DB4-404E-4EB1-83C6-9EAA25A0E3C8}" type="datetime1">
              <a:rPr lang="en-US" smtClean="0"/>
              <a:t>4/8/2020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E937A3-A32C-4B09-82A9-7810D6A80D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40DE70-DF7A-4D88-9697-E35C077DF9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B1C0E-CA51-4627-8CF4-29245DC02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635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8D67A6-3BDE-4A66-8206-46BAD6515B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ED5FEF-550A-4363-8B21-4F4A137834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8ECE26-ED4F-4261-A2D2-78B57835B4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384B1-1686-4F58-920E-0A7B2577DC5D}" type="datetime1">
              <a:rPr lang="en-US" smtClean="0"/>
              <a:t>4/8/2020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2BC8BD-F1BA-4B12-AABC-DD1F5BB467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C044CC-8EA6-4D4F-B906-764FDA56E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B1C0E-CA51-4627-8CF4-29245DC02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018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C5CB72-C204-48EA-B1D4-5DF80C1C9E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CD74B3-F1FB-429F-ADBD-F1089EDFE64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E429FD-9237-4D48-86B1-BDC07039A7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E6B76A-F537-4FC3-9AC5-3728EC81CB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2247F-319D-4646-895C-0DEFA5CBBFF4}" type="datetime1">
              <a:rPr lang="en-US" smtClean="0"/>
              <a:t>4/8/2020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448E13-80FB-4E64-9FEE-C0DC217022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D225F9-0029-4CC4-BDF8-D798409953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B1C0E-CA51-4627-8CF4-29245DC02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9925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9406F0-3F6E-41F2-8396-88040E376D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8BCED7-83F8-459A-8D03-59B555DB6B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D02679-A561-4DF8-A9CF-43FA7B0673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E38EBAA-355C-42D9-B902-CEF7BD89FC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E9C4EDD-A62E-49CD-A2F0-D6E760D4AC5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8E5FF32-792C-43D9-BC7D-748BC19349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60A2C-4FA3-492F-9DC3-00D2DFC4B69C}" type="datetime1">
              <a:rPr lang="en-US" smtClean="0"/>
              <a:t>4/8/2020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3F0B17D-8D86-4667-824B-D55F4301C2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2D03EE-83A0-4255-BF6F-F7E57D31AF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B1C0E-CA51-4627-8CF4-29245DC02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234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F218E7-012B-401A-9033-2050E99B8E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0D613AF-EA81-4871-818A-DD71D2135B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2A8E1-B3D2-4EE8-B2C2-9D99FA57A02B}" type="datetime1">
              <a:rPr lang="en-US" smtClean="0"/>
              <a:t>4/8/2020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E066310-3CD6-4669-A021-D3A570A63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550CB8C-4637-4231-9948-5B99BB9A7D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B1C0E-CA51-4627-8CF4-29245DC02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9984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D252F48-5859-487F-89F0-A40354BED6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3DC6F-B799-4BC9-9C76-5F6E9E2FBBEA}" type="datetime1">
              <a:rPr lang="en-US" smtClean="0"/>
              <a:t>4/8/2020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55CE96A-D35A-424C-AF58-ED22535D28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1FE002-82A5-411F-91DD-9B10F5243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B1C0E-CA51-4627-8CF4-29245DC02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4475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9E1F58-A1C7-4928-A75D-9ED9A7B78D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8F5A71-A193-4FEF-AD40-2B475C81B2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B1FF8A-3E62-4F5A-81E6-820C6BBD9B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E3EEA2-22BF-4894-B6A6-B91F83EC2D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8C36C-1506-4B8A-BE86-E5405B1087C4}" type="datetime1">
              <a:rPr lang="en-US" smtClean="0"/>
              <a:t>4/8/2020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6DCF63-367C-44A9-9D63-7757A900FC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BD506D-419D-4FE6-A846-96D22523B7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B1C0E-CA51-4627-8CF4-29245DC02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114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49234A-B64C-4799-9D8C-96075083C0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A44EC68-EAB3-4CF7-9462-3B68CA7C8FE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74FFBD-0598-4B4B-9768-EB8F979F38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1FAC02-3484-4F77-A8C1-128A085851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EF2FE-6A2B-4105-84D1-2831A8CAC0A6}" type="datetime1">
              <a:rPr lang="en-US" smtClean="0"/>
              <a:t>4/8/2020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15EEC0-044E-49C4-AEC6-2B040EB46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80D914-A39C-4631-B444-37AF764E0D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B1C0E-CA51-4627-8CF4-29245DC02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775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8DF10D7-E087-431C-B748-9287B1ACDD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6A5E22-59AF-451D-AD08-9C5A886CE5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84DFE1-D283-46E8-9862-1EF847A214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124987-68CF-4676-A3C0-05AF7732F450}" type="datetime1">
              <a:rPr lang="en-US" smtClean="0"/>
              <a:t>4/8/2020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598B43-D5FD-480F-96CC-7048D459D3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B25462-4584-4F6E-9601-6B18938255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2B1C0E-CA51-4627-8CF4-29245DC02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24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zuserver2.star.ucl.ac.uk/~pmw/courses/phas2525/S03notes.pdf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2122BA-33C0-44B0-A586-6064AC51DB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51839" y="222249"/>
            <a:ext cx="10759439" cy="2387600"/>
          </a:xfrm>
        </p:spPr>
        <p:txBody>
          <a:bodyPr>
            <a:normAutofit/>
          </a:bodyPr>
          <a:lstStyle/>
          <a:p>
            <a:r>
              <a:rPr lang="en-US" sz="5000" dirty="0">
                <a:latin typeface="Lucida Sans" panose="020B0602030504020204" pitchFamily="34" charset="0"/>
              </a:rPr>
              <a:t>The Evolution of the Stellar Mass-Chemical Abundance Relation over Seven Billion Years</a:t>
            </a:r>
            <a:endParaRPr lang="en-US" sz="5000" dirty="0">
              <a:latin typeface="Lucida Sans" panose="020B0602030504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5F99A7B-1BA0-42CB-95E0-4F34C87346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0719" y="2935922"/>
            <a:ext cx="10901680" cy="2087880"/>
          </a:xfrm>
        </p:spPr>
        <p:txBody>
          <a:bodyPr>
            <a:noAutofit/>
          </a:bodyPr>
          <a:lstStyle/>
          <a:p>
            <a:r>
              <a:rPr lang="en-US" dirty="0">
                <a:latin typeface="Lucida Sans" panose="020B0602030504020204" pitchFamily="34" charset="0"/>
              </a:rPr>
              <a:t>Caroline McCormick</a:t>
            </a:r>
          </a:p>
          <a:p>
            <a:r>
              <a:rPr lang="en-US" dirty="0">
                <a:latin typeface="Lucida Sans" panose="020B0602030504020204" pitchFamily="34" charset="0"/>
              </a:rPr>
              <a:t>Major: Astronomy, Minor: Physics, Math, Computer Science</a:t>
            </a:r>
          </a:p>
          <a:p>
            <a:r>
              <a:rPr lang="en-US" dirty="0">
                <a:latin typeface="Lucida Sans" panose="020B0602030504020204" pitchFamily="34" charset="0"/>
              </a:rPr>
              <a:t>Faculty Advisor: Dr. Chun Ly; Steward Observatory, University Libraries</a:t>
            </a:r>
          </a:p>
          <a:p>
            <a:r>
              <a:rPr lang="en-US" dirty="0">
                <a:latin typeface="Lucida Sans" panose="020B0602030504020204" pitchFamily="34" charset="0"/>
              </a:rPr>
              <a:t>Arizona/NASA Space Grant Research Symposium | April 18, 2020</a:t>
            </a:r>
          </a:p>
        </p:txBody>
      </p:sp>
      <p:pic>
        <p:nvPicPr>
          <p:cNvPr id="11" name="Picture 10" descr="A close up of a logo&#10;&#10;Description automatically generated">
            <a:extLst>
              <a:ext uri="{FF2B5EF4-FFF2-40B4-BE49-F238E27FC236}">
                <a16:creationId xmlns:a16="http://schemas.microsoft.com/office/drawing/2014/main" id="{71971B19-167D-4D06-8643-89501055139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5559" y="5181598"/>
            <a:ext cx="1167497" cy="1558608"/>
          </a:xfrm>
          <a:prstGeom prst="rect">
            <a:avLst/>
          </a:prstGeom>
        </p:spPr>
      </p:pic>
      <p:pic>
        <p:nvPicPr>
          <p:cNvPr id="13" name="Picture 12" descr="A picture containing drawing&#10;&#10;Description automatically generated">
            <a:extLst>
              <a:ext uri="{FF2B5EF4-FFF2-40B4-BE49-F238E27FC236}">
                <a16:creationId xmlns:a16="http://schemas.microsoft.com/office/drawing/2014/main" id="{09C569FE-C244-4AC0-81C3-78087AB2A4A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20" y="5212303"/>
            <a:ext cx="1836818" cy="1558608"/>
          </a:xfrm>
          <a:prstGeom prst="rect">
            <a:avLst/>
          </a:prstGeom>
        </p:spPr>
      </p:pic>
      <p:pic>
        <p:nvPicPr>
          <p:cNvPr id="15" name="Picture 14" descr="A picture containing umbrella&#10;&#10;Description automatically generated">
            <a:extLst>
              <a:ext uri="{FF2B5EF4-FFF2-40B4-BE49-F238E27FC236}">
                <a16:creationId xmlns:a16="http://schemas.microsoft.com/office/drawing/2014/main" id="{256497E9-3F59-4CA5-81B6-E25BB0947950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155" b="21984"/>
          <a:stretch/>
        </p:blipFill>
        <p:spPr>
          <a:xfrm>
            <a:off x="5260140" y="5251901"/>
            <a:ext cx="1620919" cy="1375410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9F87FC-905A-4E4B-81B9-E47113095D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B1C0E-CA51-4627-8CF4-29245DC02792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78279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364BC5-23AE-4BD8-8B89-148AC84131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5970" y="500062"/>
            <a:ext cx="5560060" cy="1325563"/>
          </a:xfrm>
        </p:spPr>
        <p:txBody>
          <a:bodyPr/>
          <a:lstStyle/>
          <a:p>
            <a:r>
              <a:rPr lang="en-US" dirty="0">
                <a:latin typeface="Lucida Sans" panose="020B0602030504020204" pitchFamily="34" charset="0"/>
              </a:rPr>
              <a:t>Acknowledgements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0CB699-602A-4308-9A26-D27DFF666A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0880" y="2323465"/>
            <a:ext cx="11074400" cy="2576830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/>
              <a:t>I thank my Space Grant mentor, Dr. Chun Ly, for his support and guidance throughout this project.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I thank the Arizona/NASA Space Grant Consortium for this incredible opportunity!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AD82A8-A85D-4737-ABE8-D1CEBE2BC4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B1C0E-CA51-4627-8CF4-29245DC02792}" type="slidenum">
              <a:rPr lang="en-US" sz="1400" smtClean="0"/>
              <a:t>10</a:t>
            </a:fld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4013370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749ABB-C651-41E6-9EA0-18219D6F1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31516" y="2015319"/>
            <a:ext cx="6714236" cy="1325563"/>
          </a:xfrm>
        </p:spPr>
        <p:txBody>
          <a:bodyPr>
            <a:noAutofit/>
          </a:bodyPr>
          <a:lstStyle/>
          <a:p>
            <a:r>
              <a:rPr lang="en-US" sz="8000" dirty="0">
                <a:latin typeface="Lucida Sans" panose="020B0602030504020204" pitchFamily="34" charset="0"/>
              </a:rPr>
              <a:t>Thank you!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74F79B-1336-4771-B215-7E09182980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B1C0E-CA51-4627-8CF4-29245DC02792}" type="slidenum">
              <a:rPr lang="en-US" sz="1400" smtClean="0"/>
              <a:t>11</a:t>
            </a:fld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4776159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74F79B-1336-4771-B215-7E09182980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B1C0E-CA51-4627-8CF4-29245DC02792}" type="slidenum">
              <a:rPr lang="en-US" sz="1400" smtClean="0"/>
              <a:t>12</a:t>
            </a:fld>
            <a:endParaRPr lang="en-US" sz="1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B01EBA8-AB8D-4634-B332-F7E0FDC542A4}"/>
              </a:ext>
            </a:extLst>
          </p:cNvPr>
          <p:cNvSpPr txBox="1"/>
          <p:nvPr/>
        </p:nvSpPr>
        <p:spPr>
          <a:xfrm>
            <a:off x="640080" y="386080"/>
            <a:ext cx="1106424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1" i="1" dirty="0">
                <a:latin typeface="Lucida Sans" panose="020B0602030504020204" pitchFamily="34" charset="0"/>
              </a:rPr>
              <a:t>High-redshift galaxies display different properties than local galaxies</a:t>
            </a:r>
            <a:r>
              <a:rPr lang="en-US" sz="2400" dirty="0">
                <a:latin typeface="Lucida Sans" panose="020B0602030504020204" pitchFamily="34" charset="0"/>
              </a:rPr>
              <a:t>—new measurements are needed to study their evolution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>
                <a:latin typeface="Lucida Sans" panose="020B0602030504020204" pitchFamily="34" charset="0"/>
              </a:rPr>
              <a:t>My project </a:t>
            </a:r>
            <a:r>
              <a:rPr lang="en-US" sz="2400" b="1" i="1" dirty="0">
                <a:latin typeface="Lucida Sans" panose="020B0602030504020204" pitchFamily="34" charset="0"/>
              </a:rPr>
              <a:t>constructed a stellar mass-metallicity relation</a:t>
            </a:r>
            <a:r>
              <a:rPr lang="en-US" sz="2400" dirty="0">
                <a:latin typeface="Lucida Sans" panose="020B0602030504020204" pitchFamily="34" charset="0"/>
              </a:rPr>
              <a:t> for high-redshift galaxies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>
                <a:latin typeface="Lucida Sans" panose="020B0602030504020204" pitchFamily="34" charset="0"/>
              </a:rPr>
              <a:t>We stacked spectra in bins based on stellar mass to detect </a:t>
            </a:r>
            <a:r>
              <a:rPr lang="en-US" sz="2400" b="1" i="1" dirty="0">
                <a:latin typeface="Lucida Sans" panose="020B0602030504020204" pitchFamily="34" charset="0"/>
              </a:rPr>
              <a:t>[OIII] </a:t>
            </a:r>
            <a:r>
              <a:rPr lang="el-GR" sz="2400" b="1" i="1" dirty="0">
                <a:latin typeface="Cambria Math" panose="02040503050406030204" pitchFamily="18" charset="0"/>
                <a:ea typeface="Cambria Math" panose="02040503050406030204" pitchFamily="18" charset="0"/>
              </a:rPr>
              <a:t>λ</a:t>
            </a:r>
            <a:r>
              <a:rPr lang="en-US" sz="2400" b="1" i="1" dirty="0">
                <a:latin typeface="Lucida Sans" panose="020B0602030504020204" pitchFamily="34" charset="0"/>
                <a:ea typeface="Cambria Math" panose="02040503050406030204" pitchFamily="18" charset="0"/>
              </a:rPr>
              <a:t>4363, a metallicity indicator</a:t>
            </a:r>
            <a:endParaRPr lang="en-US" sz="2400" dirty="0">
              <a:latin typeface="Lucida Sans" panose="020B0602030504020204" pitchFamily="34" charset="0"/>
              <a:ea typeface="Cambria Math" panose="020405030504060302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>
                <a:latin typeface="Lucida Sans" panose="020B0602030504020204" pitchFamily="34" charset="0"/>
              </a:rPr>
              <a:t>We </a:t>
            </a:r>
            <a:r>
              <a:rPr lang="en-US" sz="2400" dirty="0">
                <a:latin typeface="Lucida Sans" panose="020B0602030504020204" pitchFamily="34" charset="0"/>
                <a:ea typeface="Cambria Math" panose="02040503050406030204" pitchFamily="18" charset="0"/>
              </a:rPr>
              <a:t>determined </a:t>
            </a:r>
            <a:r>
              <a:rPr lang="en-US" sz="2400" b="1" i="1" dirty="0">
                <a:latin typeface="Lucida Sans" panose="020B0602030504020204" pitchFamily="34" charset="0"/>
                <a:ea typeface="Cambria Math" panose="02040503050406030204" pitchFamily="18" charset="0"/>
              </a:rPr>
              <a:t>gas temperature</a:t>
            </a:r>
            <a:r>
              <a:rPr lang="en-US" sz="2400" dirty="0">
                <a:latin typeface="Lucida Sans" panose="020B0602030504020204" pitchFamily="34" charset="0"/>
                <a:ea typeface="Cambria Math" panose="02040503050406030204" pitchFamily="18" charset="0"/>
              </a:rPr>
              <a:t>, which </a:t>
            </a:r>
            <a:r>
              <a:rPr lang="en-US" sz="2400" b="1" i="1" dirty="0">
                <a:latin typeface="Lucida Sans" panose="020B0602030504020204" pitchFamily="34" charset="0"/>
                <a:ea typeface="Cambria Math" panose="02040503050406030204" pitchFamily="18" charset="0"/>
              </a:rPr>
              <a:t>is inversely related to metallicity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>
                <a:latin typeface="Lucida Sans" panose="020B0602030504020204" pitchFamily="34" charset="0"/>
                <a:ea typeface="Cambria Math" panose="02040503050406030204" pitchFamily="18" charset="0"/>
              </a:rPr>
              <a:t>We compared our results to local galaxy surveys and find ~0.1 </a:t>
            </a:r>
            <a:r>
              <a:rPr lang="en-US" sz="2400" dirty="0" err="1">
                <a:latin typeface="Lucida Sans" panose="020B0602030504020204" pitchFamily="34" charset="0"/>
                <a:ea typeface="Cambria Math" panose="02040503050406030204" pitchFamily="18" charset="0"/>
              </a:rPr>
              <a:t>dex</a:t>
            </a:r>
            <a:r>
              <a:rPr lang="en-US" sz="2400" dirty="0">
                <a:latin typeface="Lucida Sans" panose="020B0602030504020204" pitchFamily="34" charset="0"/>
                <a:ea typeface="Cambria Math" panose="02040503050406030204" pitchFamily="18" charset="0"/>
              </a:rPr>
              <a:t> lower metallicity in the mass-metallicity relation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>
                <a:latin typeface="Lucida Sans" panose="020B0602030504020204" pitchFamily="34" charset="0"/>
                <a:ea typeface="Cambria Math" panose="02040503050406030204" pitchFamily="18" charset="0"/>
              </a:rPr>
              <a:t>Additional analysis is underway to extend our mass-metallicity relation to include star formation rates</a:t>
            </a:r>
          </a:p>
        </p:txBody>
      </p:sp>
    </p:spTree>
    <p:extLst>
      <p:ext uri="{BB962C8B-B14F-4D97-AF65-F5344CB8AC3E}">
        <p14:creationId xmlns:p14="http://schemas.microsoft.com/office/powerpoint/2010/main" val="10993220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7A34F-BBF7-47AF-A9B7-320CEC0C31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7252" y="240589"/>
            <a:ext cx="5120692" cy="1325563"/>
          </a:xfrm>
        </p:spPr>
        <p:txBody>
          <a:bodyPr/>
          <a:lstStyle/>
          <a:p>
            <a:r>
              <a:rPr lang="en-US" dirty="0">
                <a:latin typeface="Lucida Sans" panose="020B0602030504020204" pitchFamily="34" charset="0"/>
              </a:rPr>
              <a:t>Emission Line Fits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702845-FB54-4D90-9187-7E0AFFCA3B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2705" y="1610202"/>
            <a:ext cx="4470374" cy="441203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latin typeface="Lucida Sans" panose="020B0602030504020204" pitchFamily="34" charset="0"/>
              </a:rPr>
              <a:t>We fit emission lines with a Gaussian profile </a:t>
            </a:r>
            <a:r>
              <a:rPr lang="en-US" sz="2400" b="1" i="1" dirty="0">
                <a:latin typeface="Lucida Sans" panose="020B0602030504020204" pitchFamily="34" charset="0"/>
              </a:rPr>
              <a:t>to measure the flux and signal to noise </a:t>
            </a:r>
            <a:r>
              <a:rPr lang="en-US" sz="2400" dirty="0">
                <a:latin typeface="Lucida Sans" panose="020B0602030504020204" pitchFamily="34" charset="0"/>
              </a:rPr>
              <a:t>of [OIII] </a:t>
            </a:r>
            <a:r>
              <a:rPr lang="el-GR" sz="2400" dirty="0">
                <a:latin typeface="Lucida Sans" panose="020B0602030504020204" pitchFamily="34" charset="0"/>
              </a:rPr>
              <a:t>λ</a:t>
            </a:r>
            <a:r>
              <a:rPr lang="en-US" sz="2400" dirty="0">
                <a:latin typeface="Lucida Sans" panose="020B0602030504020204" pitchFamily="34" charset="0"/>
              </a:rPr>
              <a:t>4363 (left) and [OIII] </a:t>
            </a:r>
            <a:r>
              <a:rPr lang="el-GR" sz="2400" dirty="0">
                <a:latin typeface="Lucida Sans" panose="020B0602030504020204" pitchFamily="34" charset="0"/>
              </a:rPr>
              <a:t>λ</a:t>
            </a:r>
            <a:r>
              <a:rPr lang="en-US" sz="2400" dirty="0">
                <a:latin typeface="Lucida Sans" panose="020B0602030504020204" pitchFamily="34" charset="0"/>
              </a:rPr>
              <a:t>5007 (right).</a:t>
            </a:r>
          </a:p>
          <a:p>
            <a:pPr marL="0" indent="0">
              <a:lnSpc>
                <a:spcPct val="100000"/>
              </a:lnSpc>
              <a:buNone/>
            </a:pPr>
            <a:endParaRPr lang="en-US" sz="2400" dirty="0">
              <a:latin typeface="Lucida Sans" panose="020B0602030504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latin typeface="Lucida Sans" panose="020B0602030504020204" pitchFamily="34" charset="0"/>
              </a:rPr>
              <a:t>The ratio of [OIII] </a:t>
            </a:r>
            <a:r>
              <a:rPr lang="el-GR" sz="2400" dirty="0">
                <a:latin typeface="Lucida Sans" panose="020B0602030504020204" pitchFamily="34" charset="0"/>
              </a:rPr>
              <a:t>λ</a:t>
            </a:r>
            <a:r>
              <a:rPr lang="en-US" sz="2400" dirty="0">
                <a:latin typeface="Lucida Sans" panose="020B0602030504020204" pitchFamily="34" charset="0"/>
              </a:rPr>
              <a:t>4363 and [OIII] </a:t>
            </a:r>
            <a:r>
              <a:rPr lang="el-GR" sz="2400" dirty="0">
                <a:latin typeface="Lucida Sans" panose="020B0602030504020204" pitchFamily="34" charset="0"/>
              </a:rPr>
              <a:t>λ</a:t>
            </a:r>
            <a:r>
              <a:rPr lang="en-US" sz="2400" dirty="0">
                <a:latin typeface="Lucida Sans" panose="020B0602030504020204" pitchFamily="34" charset="0"/>
              </a:rPr>
              <a:t>5007 fluxes determines the electron temperature of the gas.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1EF13A8-D3A7-4798-B79D-B04D605047FF}"/>
              </a:ext>
            </a:extLst>
          </p:cNvPr>
          <p:cNvSpPr txBox="1"/>
          <p:nvPr/>
        </p:nvSpPr>
        <p:spPr>
          <a:xfrm>
            <a:off x="7378686" y="6248079"/>
            <a:ext cx="3738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Lucida Sans" panose="020B0602030504020204" pitchFamily="34" charset="0"/>
              </a:rPr>
              <a:t>Wavelength (Å)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4172784-1A14-473A-8A62-F09E27D63A3C}"/>
              </a:ext>
            </a:extLst>
          </p:cNvPr>
          <p:cNvSpPr txBox="1"/>
          <p:nvPr/>
        </p:nvSpPr>
        <p:spPr>
          <a:xfrm rot="16200000">
            <a:off x="3875365" y="2794755"/>
            <a:ext cx="31851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Lucida Sans" panose="020B0602030504020204" pitchFamily="34" charset="0"/>
              </a:rPr>
              <a:t>Flux (10</a:t>
            </a:r>
            <a:r>
              <a:rPr lang="en-US" baseline="30000" dirty="0">
                <a:latin typeface="Lucida Sans" panose="020B0602030504020204" pitchFamily="34" charset="0"/>
              </a:rPr>
              <a:t>-17</a:t>
            </a:r>
            <a:r>
              <a:rPr lang="en-US" dirty="0">
                <a:latin typeface="Lucida Sans" panose="020B0602030504020204" pitchFamily="34" charset="0"/>
              </a:rPr>
              <a:t> erg s</a:t>
            </a:r>
            <a:r>
              <a:rPr lang="en-US" baseline="30000" dirty="0">
                <a:latin typeface="Lucida Sans" panose="020B0602030504020204" pitchFamily="34" charset="0"/>
              </a:rPr>
              <a:t>-1</a:t>
            </a:r>
            <a:r>
              <a:rPr lang="en-US" dirty="0">
                <a:latin typeface="Lucida Sans" panose="020B0602030504020204" pitchFamily="34" charset="0"/>
              </a:rPr>
              <a:t> cm</a:t>
            </a:r>
            <a:r>
              <a:rPr lang="en-US" baseline="30000" dirty="0">
                <a:latin typeface="Lucida Sans" panose="020B0602030504020204" pitchFamily="34" charset="0"/>
              </a:rPr>
              <a:t>-2</a:t>
            </a:r>
            <a:r>
              <a:rPr lang="en-US" dirty="0">
                <a:latin typeface="Lucida Sans" panose="020B0602030504020204" pitchFamily="34" charset="0"/>
              </a:rPr>
              <a:t> Å</a:t>
            </a:r>
            <a:r>
              <a:rPr lang="en-US" baseline="30000" dirty="0">
                <a:latin typeface="Lucida Sans" panose="020B0602030504020204" pitchFamily="34" charset="0"/>
              </a:rPr>
              <a:t>-1</a:t>
            </a:r>
            <a:r>
              <a:rPr lang="en-US" dirty="0">
                <a:latin typeface="Lucida Sans" panose="020B0602030504020204" pitchFamily="34" charset="0"/>
              </a:rPr>
              <a:t>)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DC12A35-4BFA-4F47-B3E1-88023E4D9A90}"/>
              </a:ext>
            </a:extLst>
          </p:cNvPr>
          <p:cNvSpPr txBox="1"/>
          <p:nvPr/>
        </p:nvSpPr>
        <p:spPr>
          <a:xfrm>
            <a:off x="6946621" y="5917586"/>
            <a:ext cx="24163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Lucida Sans" panose="020B0602030504020204" pitchFamily="34" charset="0"/>
              </a:rPr>
              <a:t>4350     4400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CDA3475-A58E-4AE2-8D5F-C9DF097F5E97}"/>
              </a:ext>
            </a:extLst>
          </p:cNvPr>
          <p:cNvSpPr txBox="1"/>
          <p:nvPr/>
        </p:nvSpPr>
        <p:spPr>
          <a:xfrm>
            <a:off x="10118301" y="5917586"/>
            <a:ext cx="24163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Lucida Sans" panose="020B0602030504020204" pitchFamily="34" charset="0"/>
              </a:rPr>
              <a:t>5000       5050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1CC8ACD-E95D-4EFD-93A2-591A708242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B1C0E-CA51-4627-8CF4-29245DC02792}" type="slidenum">
              <a:rPr lang="en-US" sz="1400" smtClean="0"/>
              <a:t>13</a:t>
            </a:fld>
            <a:endParaRPr lang="en-US" sz="1400" dirty="0"/>
          </a:p>
        </p:txBody>
      </p:sp>
      <p:pic>
        <p:nvPicPr>
          <p:cNvPr id="19" name="Picture 18" descr="A screenshot of a cell phone&#10;&#10;Description automatically generated">
            <a:extLst>
              <a:ext uri="{FF2B5EF4-FFF2-40B4-BE49-F238E27FC236}">
                <a16:creationId xmlns:a16="http://schemas.microsoft.com/office/drawing/2014/main" id="{FBA3F569-3583-4280-B0B6-0FD4A45FA5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0373" y="136525"/>
            <a:ext cx="3058527" cy="5819899"/>
          </a:xfrm>
          <a:prstGeom prst="rect">
            <a:avLst/>
          </a:prstGeom>
        </p:spPr>
      </p:pic>
      <p:pic>
        <p:nvPicPr>
          <p:cNvPr id="21" name="Picture 20" descr="A screenshot of a cell phone&#10;&#10;Description automatically generated">
            <a:extLst>
              <a:ext uri="{FF2B5EF4-FFF2-40B4-BE49-F238E27FC236}">
                <a16:creationId xmlns:a16="http://schemas.microsoft.com/office/drawing/2014/main" id="{07525716-52A1-4E9A-97C9-FD929356794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28452" y="136525"/>
            <a:ext cx="3170508" cy="5818644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4C001774-6048-46C9-B078-37E8C6A2D5A3}"/>
              </a:ext>
            </a:extLst>
          </p:cNvPr>
          <p:cNvSpPr/>
          <p:nvPr/>
        </p:nvSpPr>
        <p:spPr>
          <a:xfrm>
            <a:off x="7148299" y="4165600"/>
            <a:ext cx="1022859" cy="116779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1062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7A34F-BBF7-47AF-A9B7-320CEC0C31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7252" y="240589"/>
            <a:ext cx="5120692" cy="1325563"/>
          </a:xfrm>
        </p:spPr>
        <p:txBody>
          <a:bodyPr/>
          <a:lstStyle/>
          <a:p>
            <a:r>
              <a:rPr lang="en-US" dirty="0">
                <a:latin typeface="Lucida Sans" panose="020B0602030504020204" pitchFamily="34" charset="0"/>
              </a:rPr>
              <a:t>Emission Line Fits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1EF13A8-D3A7-4798-B79D-B04D605047FF}"/>
              </a:ext>
            </a:extLst>
          </p:cNvPr>
          <p:cNvSpPr txBox="1"/>
          <p:nvPr/>
        </p:nvSpPr>
        <p:spPr>
          <a:xfrm>
            <a:off x="7378686" y="6248079"/>
            <a:ext cx="3738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Lucida Sans" panose="020B0602030504020204" pitchFamily="34" charset="0"/>
              </a:rPr>
              <a:t>Wavelength (Å)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4172784-1A14-473A-8A62-F09E27D63A3C}"/>
              </a:ext>
            </a:extLst>
          </p:cNvPr>
          <p:cNvSpPr txBox="1"/>
          <p:nvPr/>
        </p:nvSpPr>
        <p:spPr>
          <a:xfrm rot="16200000">
            <a:off x="3875365" y="2794755"/>
            <a:ext cx="31851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Lucida Sans" panose="020B0602030504020204" pitchFamily="34" charset="0"/>
              </a:rPr>
              <a:t>Flux (10</a:t>
            </a:r>
            <a:r>
              <a:rPr lang="en-US" baseline="30000" dirty="0">
                <a:latin typeface="Lucida Sans" panose="020B0602030504020204" pitchFamily="34" charset="0"/>
              </a:rPr>
              <a:t>-17</a:t>
            </a:r>
            <a:r>
              <a:rPr lang="en-US" dirty="0">
                <a:latin typeface="Lucida Sans" panose="020B0602030504020204" pitchFamily="34" charset="0"/>
              </a:rPr>
              <a:t> erg s</a:t>
            </a:r>
            <a:r>
              <a:rPr lang="en-US" baseline="30000" dirty="0">
                <a:latin typeface="Lucida Sans" panose="020B0602030504020204" pitchFamily="34" charset="0"/>
              </a:rPr>
              <a:t>-1</a:t>
            </a:r>
            <a:r>
              <a:rPr lang="en-US" dirty="0">
                <a:latin typeface="Lucida Sans" panose="020B0602030504020204" pitchFamily="34" charset="0"/>
              </a:rPr>
              <a:t> cm</a:t>
            </a:r>
            <a:r>
              <a:rPr lang="en-US" baseline="30000" dirty="0">
                <a:latin typeface="Lucida Sans" panose="020B0602030504020204" pitchFamily="34" charset="0"/>
              </a:rPr>
              <a:t>-2</a:t>
            </a:r>
            <a:r>
              <a:rPr lang="en-US" dirty="0">
                <a:latin typeface="Lucida Sans" panose="020B0602030504020204" pitchFamily="34" charset="0"/>
              </a:rPr>
              <a:t> Å</a:t>
            </a:r>
            <a:r>
              <a:rPr lang="en-US" baseline="30000" dirty="0">
                <a:latin typeface="Lucida Sans" panose="020B0602030504020204" pitchFamily="34" charset="0"/>
              </a:rPr>
              <a:t>-1</a:t>
            </a:r>
            <a:r>
              <a:rPr lang="en-US" dirty="0">
                <a:latin typeface="Lucida Sans" panose="020B0602030504020204" pitchFamily="34" charset="0"/>
              </a:rPr>
              <a:t>)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DC12A35-4BFA-4F47-B3E1-88023E4D9A90}"/>
              </a:ext>
            </a:extLst>
          </p:cNvPr>
          <p:cNvSpPr txBox="1"/>
          <p:nvPr/>
        </p:nvSpPr>
        <p:spPr>
          <a:xfrm>
            <a:off x="6946621" y="5917586"/>
            <a:ext cx="24163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Lucida Sans" panose="020B0602030504020204" pitchFamily="34" charset="0"/>
              </a:rPr>
              <a:t>4350     4400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CDA3475-A58E-4AE2-8D5F-C9DF097F5E97}"/>
              </a:ext>
            </a:extLst>
          </p:cNvPr>
          <p:cNvSpPr txBox="1"/>
          <p:nvPr/>
        </p:nvSpPr>
        <p:spPr>
          <a:xfrm>
            <a:off x="10118301" y="5917586"/>
            <a:ext cx="24163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Lucida Sans" panose="020B0602030504020204" pitchFamily="34" charset="0"/>
              </a:rPr>
              <a:t>5000       5050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1CC8ACD-E95D-4EFD-93A2-591A708242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B1C0E-CA51-4627-8CF4-29245DC02792}" type="slidenum">
              <a:rPr lang="en-US" sz="1400" smtClean="0"/>
              <a:t>14</a:t>
            </a:fld>
            <a:endParaRPr lang="en-US" sz="1400" dirty="0"/>
          </a:p>
        </p:txBody>
      </p:sp>
      <p:pic>
        <p:nvPicPr>
          <p:cNvPr id="19" name="Picture 18" descr="A screenshot of a cell phone&#10;&#10;Description automatically generated">
            <a:extLst>
              <a:ext uri="{FF2B5EF4-FFF2-40B4-BE49-F238E27FC236}">
                <a16:creationId xmlns:a16="http://schemas.microsoft.com/office/drawing/2014/main" id="{FBA3F569-3583-4280-B0B6-0FD4A45FA5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0373" y="136525"/>
            <a:ext cx="3058527" cy="5819899"/>
          </a:xfrm>
          <a:prstGeom prst="rect">
            <a:avLst/>
          </a:prstGeom>
        </p:spPr>
      </p:pic>
      <p:pic>
        <p:nvPicPr>
          <p:cNvPr id="21" name="Picture 20" descr="A screenshot of a cell phone&#10;&#10;Description automatically generated">
            <a:extLst>
              <a:ext uri="{FF2B5EF4-FFF2-40B4-BE49-F238E27FC236}">
                <a16:creationId xmlns:a16="http://schemas.microsoft.com/office/drawing/2014/main" id="{07525716-52A1-4E9A-97C9-FD929356794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28452" y="136525"/>
            <a:ext cx="3170508" cy="5818644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4C001774-6048-46C9-B078-37E8C6A2D5A3}"/>
              </a:ext>
            </a:extLst>
          </p:cNvPr>
          <p:cNvSpPr/>
          <p:nvPr/>
        </p:nvSpPr>
        <p:spPr>
          <a:xfrm>
            <a:off x="7148299" y="4165600"/>
            <a:ext cx="1022859" cy="116779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6" descr="A close up of a logo&#10;&#10;Description automatically generated">
            <a:extLst>
              <a:ext uri="{FF2B5EF4-FFF2-40B4-BE49-F238E27FC236}">
                <a16:creationId xmlns:a16="http://schemas.microsoft.com/office/drawing/2014/main" id="{DC58158B-AD08-44C0-818C-F7A07C0F707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991" y="1386841"/>
            <a:ext cx="5435600" cy="5137150"/>
          </a:xfrm>
          <a:prstGeom prst="rect">
            <a:avLst/>
          </a:prstGeom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FF20C9A-0E32-4222-956D-D32E474CB83A}"/>
              </a:ext>
            </a:extLst>
          </p:cNvPr>
          <p:cNvCxnSpPr>
            <a:cxnSpLocks/>
            <a:endCxn id="22" idx="0"/>
          </p:cNvCxnSpPr>
          <p:nvPr/>
        </p:nvCxnSpPr>
        <p:spPr>
          <a:xfrm>
            <a:off x="5686392" y="1524610"/>
            <a:ext cx="1973337" cy="264099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FF11123D-A5C3-4ADC-98F6-112C31DEA101}"/>
              </a:ext>
            </a:extLst>
          </p:cNvPr>
          <p:cNvCxnSpPr>
            <a:cxnSpLocks/>
            <a:endCxn id="22" idx="2"/>
          </p:cNvCxnSpPr>
          <p:nvPr/>
        </p:nvCxnSpPr>
        <p:spPr>
          <a:xfrm flipV="1">
            <a:off x="5718392" y="5333390"/>
            <a:ext cx="1941337" cy="89850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65528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6063DF-AC99-41EE-B212-6E84EC18F5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122700"/>
            <a:ext cx="11511280" cy="1325563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latin typeface="Lucida Sans" panose="020B0602030504020204" pitchFamily="34" charset="0"/>
              </a:rPr>
              <a:t>Temperature Equations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620633F-E23B-41C8-9F8F-1B42DA069DA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823550" y="2282986"/>
                <a:ext cx="3688080" cy="733108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2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R</m:t>
                    </m:r>
                    <m:r>
                      <a:rPr lang="en-US" sz="22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[</m:t>
                        </m:r>
                        <m:r>
                          <m:rPr>
                            <m:nor/>
                          </m:rPr>
                          <a:rPr lang="en-US" sz="2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OIII</m:t>
                        </m:r>
                        <m:r>
                          <m:rPr>
                            <m:nor/>
                          </m:rPr>
                          <a:rPr lang="en-US" sz="2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] </m:t>
                        </m:r>
                        <m:r>
                          <m:rPr>
                            <m:nor/>
                          </m:rPr>
                          <a:rPr lang="el-GR" sz="2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λ</m:t>
                        </m:r>
                        <m:r>
                          <m:rPr>
                            <m:nor/>
                          </m:rPr>
                          <a:rPr lang="en-US" sz="2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4363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[</m:t>
                        </m:r>
                        <m:r>
                          <m:rPr>
                            <m:nor/>
                          </m:rPr>
                          <a:rPr lang="en-US" sz="2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OIII</m:t>
                        </m:r>
                        <m:r>
                          <m:rPr>
                            <m:nor/>
                          </m:rPr>
                          <a:rPr lang="en-US" sz="2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] </m:t>
                        </m:r>
                        <m:r>
                          <m:rPr>
                            <m:nor/>
                          </m:rPr>
                          <a:rPr lang="el-GR" sz="2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λ</m:t>
                        </m:r>
                        <m:r>
                          <m:rPr>
                            <m:nor/>
                          </m:rPr>
                          <a:rPr lang="en-US" sz="2200" b="0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5007</m:t>
                        </m:r>
                        <m:r>
                          <m:rPr>
                            <m:nor/>
                          </m:rPr>
                          <a:rPr lang="en-US" sz="2200" b="0" i="0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a:rPr lang="en-US" sz="2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r>
                          <a:rPr lang="en-US" sz="2200" b="0" i="0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 (1+ </m:t>
                        </m:r>
                        <m:f>
                          <m:fPr>
                            <m:ctrlPr>
                              <a:rPr lang="en-US" sz="22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2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22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3.1</m:t>
                            </m:r>
                          </m:den>
                        </m:f>
                        <m:r>
                          <a:rPr lang="en-US" sz="2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r>
                  <a:rPr lang="en-US" sz="22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</a:p>
              <a:p>
                <a:pPr marL="0" indent="0">
                  <a:buNone/>
                </a:pPr>
                <a:endParaRPr lang="en-US" sz="22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en-US" sz="2200" dirty="0">
                  <a:latin typeface="Lucida Sans" panose="020B0602030504020204" pitchFamily="34" charset="0"/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620633F-E23B-41C8-9F8F-1B42DA069DA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823550" y="2282986"/>
                <a:ext cx="3688080" cy="733108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93E16A85-02EC-4C1D-9584-77B4FE0ACD87}"/>
              </a:ext>
            </a:extLst>
          </p:cNvPr>
          <p:cNvSpPr txBox="1"/>
          <p:nvPr/>
        </p:nvSpPr>
        <p:spPr>
          <a:xfrm>
            <a:off x="2806742" y="5479124"/>
            <a:ext cx="22097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Lucida Sans" panose="020B0602030504020204" pitchFamily="34" charset="0"/>
              </a:rPr>
              <a:t>a = 13205</a:t>
            </a:r>
          </a:p>
          <a:p>
            <a:r>
              <a:rPr lang="en-US" dirty="0">
                <a:latin typeface="Lucida Sans" panose="020B0602030504020204" pitchFamily="34" charset="0"/>
              </a:rPr>
              <a:t>b = 0.92506</a:t>
            </a:r>
          </a:p>
          <a:p>
            <a:r>
              <a:rPr lang="en-US" dirty="0">
                <a:latin typeface="Lucida Sans" panose="020B0602030504020204" pitchFamily="34" charset="0"/>
              </a:rPr>
              <a:t>c = 0.98062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2EBE0D1-6C8A-4E31-BB86-92A6EB2F33A2}"/>
              </a:ext>
            </a:extLst>
          </p:cNvPr>
          <p:cNvSpPr txBox="1"/>
          <p:nvPr/>
        </p:nvSpPr>
        <p:spPr>
          <a:xfrm>
            <a:off x="65870" y="6488668"/>
            <a:ext cx="17576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Lucida Sans" panose="020B0602030504020204" pitchFamily="34" charset="0"/>
              </a:rPr>
              <a:t>Ly et al. 2016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2866030-6F76-4B71-9851-2468B71E5F94}"/>
              </a:ext>
            </a:extLst>
          </p:cNvPr>
          <p:cNvSpPr txBox="1"/>
          <p:nvPr/>
        </p:nvSpPr>
        <p:spPr>
          <a:xfrm>
            <a:off x="500295" y="1467050"/>
            <a:ext cx="741434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latin typeface="Lucida Sans" panose="020B0602030504020204" pitchFamily="34" charset="0"/>
              </a:rPr>
              <a:t>Excitation Flux Ratio</a:t>
            </a:r>
            <a:r>
              <a:rPr lang="en-US" sz="2200" dirty="0">
                <a:latin typeface="Lucida Sans" panose="020B0602030504020204" pitchFamily="34" charset="0"/>
              </a:rPr>
              <a:t> of [OIII] </a:t>
            </a:r>
            <a:r>
              <a:rPr lang="el-GR" sz="2200" dirty="0">
                <a:latin typeface="Lucida Sans" panose="020B0602030504020204" pitchFamily="34" charset="0"/>
              </a:rPr>
              <a:t>λ</a:t>
            </a:r>
            <a:r>
              <a:rPr lang="en-US" sz="2200" dirty="0">
                <a:latin typeface="Lucida Sans" panose="020B0602030504020204" pitchFamily="34" charset="0"/>
              </a:rPr>
              <a:t>4363 to [OIII] </a:t>
            </a:r>
            <a:r>
              <a:rPr lang="el-GR" sz="2200" dirty="0">
                <a:latin typeface="Lucida Sans" panose="020B0602030504020204" pitchFamily="34" charset="0"/>
              </a:rPr>
              <a:t>λ</a:t>
            </a:r>
            <a:r>
              <a:rPr lang="en-US" sz="2200" dirty="0">
                <a:latin typeface="Lucida Sans" panose="020B0602030504020204" pitchFamily="34" charset="0"/>
              </a:rPr>
              <a:t>5007: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90232C92-43FD-47B0-8984-AECAF8CFE1B0}"/>
                  </a:ext>
                </a:extLst>
              </p:cNvPr>
              <p:cNvSpPr txBox="1"/>
              <p:nvPr/>
            </p:nvSpPr>
            <p:spPr>
              <a:xfrm>
                <a:off x="1661244" y="4622022"/>
                <a:ext cx="3759200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𝑒</m:t>
                          </m:r>
                        </m:sub>
                      </m:sSub>
                      <m:r>
                        <a:rPr lang="en-US" sz="22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sz="2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sSup>
                        <m:sSupPr>
                          <m:ctrlPr>
                            <a:rPr lang="en-US" sz="2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(−</m:t>
                          </m:r>
                          <m:func>
                            <m:funcPr>
                              <m:ctrlPr>
                                <a:rPr lang="en-US" sz="2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20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log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22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2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</m:d>
                            </m:e>
                          </m:func>
                          <m:r>
                            <a:rPr lang="en-US" sz="2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sz="2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</m:t>
                          </m:r>
                        </m:sup>
                      </m:sSup>
                    </m:oMath>
                  </m:oMathPara>
                </a14:m>
                <a:endParaRPr lang="en-US" sz="2200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90232C92-43FD-47B0-8984-AECAF8CFE1B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61244" y="4622022"/>
                <a:ext cx="3759200" cy="430887"/>
              </a:xfrm>
              <a:prstGeom prst="rect">
                <a:avLst/>
              </a:prstGeom>
              <a:blipFill>
                <a:blip r:embed="rId3"/>
                <a:stretch>
                  <a:fillRect b="-154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>
            <a:extLst>
              <a:ext uri="{FF2B5EF4-FFF2-40B4-BE49-F238E27FC236}">
                <a16:creationId xmlns:a16="http://schemas.microsoft.com/office/drawing/2014/main" id="{A48E3669-461B-4709-BAEE-177DE9F4A3A2}"/>
              </a:ext>
            </a:extLst>
          </p:cNvPr>
          <p:cNvSpPr txBox="1"/>
          <p:nvPr/>
        </p:nvSpPr>
        <p:spPr>
          <a:xfrm>
            <a:off x="500295" y="3934752"/>
            <a:ext cx="3556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latin typeface="Lucida Sans" panose="020B0602030504020204" pitchFamily="34" charset="0"/>
              </a:rPr>
              <a:t>Electron Temperature: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59537E8-9FEE-42EF-B52D-434E22816D07}"/>
              </a:ext>
            </a:extLst>
          </p:cNvPr>
          <p:cNvSpPr txBox="1"/>
          <p:nvPr/>
        </p:nvSpPr>
        <p:spPr>
          <a:xfrm>
            <a:off x="6009640" y="3245190"/>
            <a:ext cx="544068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latin typeface="Lucida Sans" panose="020B0602030504020204" pitchFamily="34" charset="0"/>
              </a:rPr>
              <a:t>The ratio of fluxes for [OIII] </a:t>
            </a:r>
            <a:r>
              <a:rPr lang="el-GR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λ</a:t>
            </a:r>
            <a:r>
              <a:rPr lang="en-US" sz="2200" dirty="0">
                <a:latin typeface="Lucida Sans" panose="020B0602030504020204" pitchFamily="34" charset="0"/>
                <a:ea typeface="Cambria Math" panose="02040503050406030204" pitchFamily="18" charset="0"/>
              </a:rPr>
              <a:t>4363 and [OIII] </a:t>
            </a:r>
            <a:r>
              <a:rPr lang="el-GR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λ</a:t>
            </a:r>
            <a:r>
              <a:rPr lang="en-US" sz="2200" dirty="0">
                <a:latin typeface="Lucida Sans" panose="020B0602030504020204" pitchFamily="34" charset="0"/>
                <a:ea typeface="Cambria Math" panose="02040503050406030204" pitchFamily="18" charset="0"/>
              </a:rPr>
              <a:t>5007 tells us the electron temperature in the gas.</a:t>
            </a:r>
            <a:endParaRPr lang="en-US" sz="2200" dirty="0">
              <a:latin typeface="Lucida Sans" panose="020B060203050402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A9BFA27-B105-475C-A17A-698623B02B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B1C0E-CA51-4627-8CF4-29245DC02792}" type="slidenum">
              <a:rPr lang="en-US" sz="1400" smtClean="0"/>
              <a:t>15</a:t>
            </a:fld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1162476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4DBCA0-5C45-4450-B11D-A7BAE226F0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Lucida Sans" panose="020B0602030504020204" pitchFamily="34" charset="0"/>
              </a:rPr>
              <a:t>Metallicity Equations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B517537-A750-4799-AC82-3DE283931E1E}"/>
              </a:ext>
            </a:extLst>
          </p:cNvPr>
          <p:cNvSpPr txBox="1"/>
          <p:nvPr/>
        </p:nvSpPr>
        <p:spPr>
          <a:xfrm>
            <a:off x="0" y="6492875"/>
            <a:ext cx="17576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Lucida Sans" panose="020B0602030504020204" pitchFamily="34" charset="0"/>
              </a:rPr>
              <a:t>Ly et al. 2016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AF0E68EB-12DE-4AC7-865C-D9BF8C8F2C6F}"/>
                  </a:ext>
                </a:extLst>
              </p:cNvPr>
              <p:cNvSpPr txBox="1"/>
              <p:nvPr/>
            </p:nvSpPr>
            <p:spPr>
              <a:xfrm>
                <a:off x="3139439" y="1545562"/>
                <a:ext cx="6959601" cy="57406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1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1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sz="21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1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≡</m:t>
                    </m:r>
                    <m:f>
                      <m:fPr>
                        <m:ctrlPr>
                          <a:rPr lang="en-US" sz="21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1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1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en-US" sz="21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𝑒</m:t>
                            </m:r>
                          </m:sub>
                        </m:sSub>
                        <m:r>
                          <a:rPr lang="en-US" sz="21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n-US" sz="21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𝑂𝐼𝐼</m:t>
                        </m:r>
                        <m:r>
                          <a:rPr lang="en-US" sz="21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num>
                      <m:den>
                        <m:sSup>
                          <m:sSupPr>
                            <m:ctrlPr>
                              <a:rPr lang="en-US" sz="21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1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10</m:t>
                            </m:r>
                          </m:e>
                          <m:sup>
                            <m:r>
                              <a:rPr lang="en-US" sz="21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4</m:t>
                            </m:r>
                          </m:sup>
                        </m:sSup>
                        <m:r>
                          <a:rPr lang="en-US" sz="21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𝐾</m:t>
                        </m:r>
                      </m:den>
                    </m:f>
                  </m:oMath>
                </a14:m>
                <a:r>
                  <a:rPr lang="en-US" sz="2100" dirty="0">
                    <a:latin typeface="Lucida Sans" panose="020B0602030504020204" pitchFamily="34" charset="0"/>
                  </a:rPr>
                  <a:t>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1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100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sz="21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sz="21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≡</m:t>
                    </m:r>
                    <m:f>
                      <m:fPr>
                        <m:ctrlPr>
                          <a:rPr lang="en-US" sz="21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1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1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en-US" sz="21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𝑒</m:t>
                            </m:r>
                          </m:sub>
                        </m:sSub>
                        <m:d>
                          <m:dPr>
                            <m:ctrlPr>
                              <a:rPr lang="en-US" sz="21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1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𝑂𝐼𝐼</m:t>
                            </m:r>
                            <m:r>
                              <a:rPr lang="en-US" sz="21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𝐼</m:t>
                            </m:r>
                          </m:e>
                        </m:d>
                      </m:num>
                      <m:den>
                        <m:sSup>
                          <m:sSupPr>
                            <m:ctrlPr>
                              <a:rPr lang="en-US" sz="21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1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10</m:t>
                            </m:r>
                          </m:e>
                          <m:sup>
                            <m:r>
                              <a:rPr lang="en-US" sz="21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4</m:t>
                            </m:r>
                          </m:sup>
                        </m:sSup>
                        <m:r>
                          <a:rPr lang="en-US" sz="21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𝐾</m:t>
                        </m:r>
                      </m:den>
                    </m:f>
                  </m:oMath>
                </a14:m>
                <a:r>
                  <a:rPr lang="en-US" sz="2100" dirty="0">
                    <a:latin typeface="Lucida Sans" panose="020B0602030504020204" pitchFamily="34" charset="0"/>
                  </a:rPr>
                  <a:t>    </a:t>
                </a:r>
                <a14:m>
                  <m:oMath xmlns:m="http://schemas.openxmlformats.org/officeDocument/2006/math">
                    <m:r>
                      <a:rPr lang="en-US" sz="2100" b="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1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≡</m:t>
                    </m:r>
                    <m:r>
                      <a:rPr lang="en-US" sz="21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𝑆</m:t>
                    </m:r>
                    <m:r>
                      <a:rPr lang="en-US" sz="21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/</m:t>
                    </m:r>
                    <m:r>
                      <a:rPr lang="en-US" sz="21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𝑁</m:t>
                    </m:r>
                    <m:r>
                      <a:rPr lang="en-US" sz="21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d>
                      <m:dPr>
                        <m:begChr m:val="["/>
                        <m:endChr m:val="]"/>
                        <m:ctrlPr>
                          <a:rPr lang="en-US" sz="21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1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𝑂𝐼𝐼𝐼</m:t>
                        </m:r>
                      </m:e>
                    </m:d>
                    <m:r>
                      <m:rPr>
                        <m:sty m:val="p"/>
                      </m:rPr>
                      <a:rPr lang="el-GR" sz="21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λ</m:t>
                    </m:r>
                    <m:r>
                      <a:rPr lang="en-US" sz="21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4363)</m:t>
                    </m:r>
                  </m:oMath>
                </a14:m>
                <a:endParaRPr lang="en-US" sz="21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AF0E68EB-12DE-4AC7-865C-D9BF8C8F2C6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39439" y="1545562"/>
                <a:ext cx="6959601" cy="57406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09079CC4-9F7C-4534-9AC5-47FAFEAE1211}"/>
              </a:ext>
            </a:extLst>
          </p:cNvPr>
          <p:cNvSpPr txBox="1"/>
          <p:nvPr/>
        </p:nvSpPr>
        <p:spPr>
          <a:xfrm>
            <a:off x="514432" y="2237959"/>
            <a:ext cx="24116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Lucida Sans" panose="020B0602030504020204" pitchFamily="34" charset="0"/>
              </a:rPr>
              <a:t>O</a:t>
            </a:r>
            <a:r>
              <a:rPr lang="en-US" b="1" baseline="30000" dirty="0">
                <a:latin typeface="Lucida Sans" panose="020B0602030504020204" pitchFamily="34" charset="0"/>
              </a:rPr>
              <a:t>+ </a:t>
            </a:r>
            <a:r>
              <a:rPr lang="en-US" b="1" dirty="0">
                <a:latin typeface="Lucida Sans" panose="020B0602030504020204" pitchFamily="34" charset="0"/>
              </a:rPr>
              <a:t>Abundance:</a:t>
            </a:r>
            <a:endParaRPr lang="en-US" b="1" baseline="30000" dirty="0">
              <a:latin typeface="Lucida Sans" panose="020B0602030504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902BD77F-0F84-4DFD-98E2-CB7A529D262F}"/>
                  </a:ext>
                </a:extLst>
              </p:cNvPr>
              <p:cNvSpPr txBox="1"/>
              <p:nvPr/>
            </p:nvSpPr>
            <p:spPr>
              <a:xfrm>
                <a:off x="341713" y="2607291"/>
                <a:ext cx="10820062" cy="8184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100" b="0" i="1" smtClean="0">
                          <a:latin typeface="Cambria Math" panose="02040503050406030204" pitchFamily="18" charset="0"/>
                        </a:rPr>
                        <m:t>12+</m:t>
                      </m:r>
                      <m:func>
                        <m:funcPr>
                          <m:ctrlPr>
                            <a:rPr lang="en-US" sz="21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100" b="0" i="0" smtClean="0">
                              <a:latin typeface="Cambria Math" panose="02040503050406030204" pitchFamily="18" charset="0"/>
                            </a:rPr>
                            <m:t>log</m:t>
                          </m:r>
                        </m:fName>
                        <m:e>
                          <m:d>
                            <m:dPr>
                              <m:ctrlPr>
                                <a:rPr lang="en-US" sz="21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1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n-US" sz="21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100" b="0" i="1" smtClean="0">
                                          <a:latin typeface="Cambria Math" panose="02040503050406030204" pitchFamily="18" charset="0"/>
                                        </a:rPr>
                                        <m:t>𝑂</m:t>
                                      </m:r>
                                    </m:e>
                                    <m:sup>
                                      <m:r>
                                        <a:rPr lang="en-US" sz="2100" b="0" i="1" smtClean="0"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</m:sup>
                                  </m:sSup>
                                </m:num>
                                <m:den>
                                  <m:sSup>
                                    <m:sSupPr>
                                      <m:ctrlPr>
                                        <a:rPr lang="en-US" sz="21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100" b="0" i="1" smtClean="0">
                                          <a:latin typeface="Cambria Math" panose="02040503050406030204" pitchFamily="18" charset="0"/>
                                        </a:rPr>
                                        <m:t>𝐻</m:t>
                                      </m:r>
                                    </m:e>
                                    <m:sup>
                                      <m:r>
                                        <a:rPr lang="en-US" sz="2100" b="0" i="1" smtClean="0"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</m:sup>
                                  </m:sSup>
                                </m:den>
                              </m:f>
                            </m:e>
                          </m:d>
                        </m:e>
                      </m:func>
                      <m:r>
                        <a:rPr lang="en-US" sz="2100" b="0" i="1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sz="21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100" b="0" i="0" smtClean="0">
                              <a:latin typeface="Cambria Math" panose="02040503050406030204" pitchFamily="18" charset="0"/>
                            </a:rPr>
                            <m:t>log</m:t>
                          </m:r>
                        </m:fName>
                        <m:e>
                          <m:d>
                            <m:dPr>
                              <m:ctrlPr>
                                <a:rPr lang="en-US" sz="21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1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100" b="0" i="1" smtClean="0">
                                      <a:latin typeface="Cambria Math" panose="02040503050406030204" pitchFamily="18" charset="0"/>
                                    </a:rPr>
                                    <m:t>𝑂𝐼𝐼</m:t>
                                  </m:r>
                                </m:num>
                                <m:den>
                                  <m:r>
                                    <a:rPr lang="en-US" sz="2100" b="0" i="1" smtClean="0">
                                      <a:latin typeface="Cambria Math" panose="02040503050406030204" pitchFamily="18" charset="0"/>
                                    </a:rPr>
                                    <m:t>𝐻</m:t>
                                  </m:r>
                                  <m:r>
                                    <a:rPr lang="en-US" sz="2100" b="0" i="1" smtClean="0">
                                      <a:latin typeface="Cambria Math" panose="02040503050406030204" pitchFamily="18" charset="0"/>
                                    </a:rPr>
                                    <m:t>ꞵ</m:t>
                                  </m:r>
                                </m:den>
                              </m:f>
                            </m:e>
                          </m:d>
                        </m:e>
                      </m:func>
                      <m:r>
                        <a:rPr lang="en-US" sz="2100" b="0" i="1" smtClean="0">
                          <a:latin typeface="Cambria Math" panose="02040503050406030204" pitchFamily="18" charset="0"/>
                        </a:rPr>
                        <m:t>+5.961+</m:t>
                      </m:r>
                      <m:f>
                        <m:fPr>
                          <m:ctrlPr>
                            <a:rPr lang="en-US" sz="21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100" b="0" i="1" smtClean="0">
                              <a:latin typeface="Cambria Math" panose="02040503050406030204" pitchFamily="18" charset="0"/>
                            </a:rPr>
                            <m:t>1.676</m:t>
                          </m:r>
                        </m:num>
                        <m:den>
                          <m:sSub>
                            <m:sSubPr>
                              <m:ctrlPr>
                                <a:rPr lang="en-US" sz="21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1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en-US" sz="21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  <m:r>
                        <a:rPr lang="en-US" sz="2100" b="0" i="1" smtClean="0">
                          <a:latin typeface="Cambria Math" panose="02040503050406030204" pitchFamily="18" charset="0"/>
                        </a:rPr>
                        <m:t>−0.4</m:t>
                      </m:r>
                      <m:func>
                        <m:funcPr>
                          <m:ctrlPr>
                            <a:rPr lang="en-US" sz="21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100" b="0" i="0" smtClean="0">
                              <a:latin typeface="Cambria Math" panose="02040503050406030204" pitchFamily="18" charset="0"/>
                            </a:rPr>
                            <m:t>log</m:t>
                          </m:r>
                        </m:fName>
                        <m:e>
                          <m:d>
                            <m:dPr>
                              <m:ctrlPr>
                                <a:rPr lang="en-US" sz="21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1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100" b="0" i="1" smtClean="0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b>
                                  <m:r>
                                    <a:rPr lang="en-US" sz="21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</m:e>
                      </m:func>
                      <m:r>
                        <a:rPr lang="en-US" sz="2100" b="0" i="1" smtClean="0">
                          <a:latin typeface="Cambria Math" panose="02040503050406030204" pitchFamily="18" charset="0"/>
                        </a:rPr>
                        <m:t>−0.034</m:t>
                      </m:r>
                      <m:sSub>
                        <m:sSubPr>
                          <m:ctrlPr>
                            <a:rPr lang="en-US" sz="21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1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n-US" sz="21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1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m:rPr>
                          <m:sty m:val="p"/>
                        </m:rPr>
                        <a:rPr lang="en-US" sz="2100" b="0" i="0" smtClean="0">
                          <a:latin typeface="Cambria Math" panose="02040503050406030204" pitchFamily="18" charset="0"/>
                        </a:rPr>
                        <m:t>log</m:t>
                      </m:r>
                      <m:r>
                        <a:rPr lang="en-US" sz="2100" b="0" i="1" smtClean="0">
                          <a:latin typeface="Cambria Math" panose="02040503050406030204" pitchFamily="18" charset="0"/>
                        </a:rPr>
                        <m:t>⁡(1+1.35</m:t>
                      </m:r>
                      <m:r>
                        <a:rPr lang="en-US" sz="21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1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100" dirty="0">
                  <a:latin typeface="Lucida Sans" panose="020B0602030504020204" pitchFamily="34" charset="0"/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902BD77F-0F84-4DFD-98E2-CB7A529D262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713" y="2607291"/>
                <a:ext cx="10820062" cy="81842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>
            <a:extLst>
              <a:ext uri="{FF2B5EF4-FFF2-40B4-BE49-F238E27FC236}">
                <a16:creationId xmlns:a16="http://schemas.microsoft.com/office/drawing/2014/main" id="{02C20288-E253-4B84-889F-8DCACEC29431}"/>
              </a:ext>
            </a:extLst>
          </p:cNvPr>
          <p:cNvSpPr txBox="1"/>
          <p:nvPr/>
        </p:nvSpPr>
        <p:spPr>
          <a:xfrm>
            <a:off x="514431" y="3492330"/>
            <a:ext cx="24116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Lucida Sans" panose="020B0602030504020204" pitchFamily="34" charset="0"/>
              </a:rPr>
              <a:t>O</a:t>
            </a:r>
            <a:r>
              <a:rPr lang="en-US" b="1" baseline="30000" dirty="0">
                <a:latin typeface="Lucida Sans" panose="020B0602030504020204" pitchFamily="34" charset="0"/>
              </a:rPr>
              <a:t>++ </a:t>
            </a:r>
            <a:r>
              <a:rPr lang="en-US" b="1" dirty="0">
                <a:latin typeface="Lucida Sans" panose="020B0602030504020204" pitchFamily="34" charset="0"/>
              </a:rPr>
              <a:t>Abundance:</a:t>
            </a:r>
            <a:endParaRPr lang="en-US" b="1" baseline="30000" dirty="0">
              <a:latin typeface="Lucida Sans" panose="020B0602030504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DFCBB365-B315-4DDE-9503-B59CA111FECC}"/>
                  </a:ext>
                </a:extLst>
              </p:cNvPr>
              <p:cNvSpPr txBox="1"/>
              <p:nvPr/>
            </p:nvSpPr>
            <p:spPr>
              <a:xfrm>
                <a:off x="514431" y="3861662"/>
                <a:ext cx="8920480" cy="8184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100" b="0" i="1" smtClean="0">
                          <a:latin typeface="Cambria Math" panose="02040503050406030204" pitchFamily="18" charset="0"/>
                        </a:rPr>
                        <m:t>12+</m:t>
                      </m:r>
                      <m:func>
                        <m:funcPr>
                          <m:ctrlPr>
                            <a:rPr lang="en-US" sz="21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100" b="0" i="0" smtClean="0">
                              <a:latin typeface="Cambria Math" panose="02040503050406030204" pitchFamily="18" charset="0"/>
                            </a:rPr>
                            <m:t>log</m:t>
                          </m:r>
                        </m:fName>
                        <m:e>
                          <m:d>
                            <m:dPr>
                              <m:ctrlPr>
                                <a:rPr lang="en-US" sz="21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1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n-US" sz="21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100" b="0" i="1" smtClean="0">
                                          <a:latin typeface="Cambria Math" panose="02040503050406030204" pitchFamily="18" charset="0"/>
                                        </a:rPr>
                                        <m:t>𝑂</m:t>
                                      </m:r>
                                    </m:e>
                                    <m:sup>
                                      <m:r>
                                        <a:rPr lang="en-US" sz="2100" b="0" i="1" smtClean="0">
                                          <a:latin typeface="Cambria Math" panose="02040503050406030204" pitchFamily="18" charset="0"/>
                                        </a:rPr>
                                        <m:t>++</m:t>
                                      </m:r>
                                    </m:sup>
                                  </m:sSup>
                                </m:num>
                                <m:den>
                                  <m:sSup>
                                    <m:sSupPr>
                                      <m:ctrlPr>
                                        <a:rPr lang="en-US" sz="21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100" b="0" i="1" smtClean="0">
                                          <a:latin typeface="Cambria Math" panose="02040503050406030204" pitchFamily="18" charset="0"/>
                                        </a:rPr>
                                        <m:t>𝐻</m:t>
                                      </m:r>
                                    </m:e>
                                    <m:sup>
                                      <m:r>
                                        <a:rPr lang="en-US" sz="2100" b="0" i="1" smtClean="0"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</m:sup>
                                  </m:sSup>
                                </m:den>
                              </m:f>
                            </m:e>
                          </m:d>
                        </m:e>
                      </m:func>
                      <m:r>
                        <a:rPr lang="en-US" sz="2100" b="0" i="1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sz="21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100" b="0" i="0" smtClean="0">
                              <a:latin typeface="Cambria Math" panose="02040503050406030204" pitchFamily="18" charset="0"/>
                            </a:rPr>
                            <m:t>log</m:t>
                          </m:r>
                        </m:fName>
                        <m:e>
                          <m:d>
                            <m:dPr>
                              <m:ctrlPr>
                                <a:rPr lang="en-US" sz="21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1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100" b="0" i="1" smtClean="0">
                                      <a:latin typeface="Cambria Math" panose="02040503050406030204" pitchFamily="18" charset="0"/>
                                    </a:rPr>
                                    <m:t>𝑂𝐼𝐼𝐼</m:t>
                                  </m:r>
                                </m:num>
                                <m:den>
                                  <m:r>
                                    <a:rPr lang="en-US" sz="2100" b="0" i="1" smtClean="0">
                                      <a:latin typeface="Cambria Math" panose="02040503050406030204" pitchFamily="18" charset="0"/>
                                    </a:rPr>
                                    <m:t>𝐻</m:t>
                                  </m:r>
                                  <m:r>
                                    <a:rPr lang="en-US" sz="2100" b="0" i="1" smtClean="0">
                                      <a:latin typeface="Cambria Math" panose="02040503050406030204" pitchFamily="18" charset="0"/>
                                    </a:rPr>
                                    <m:t>ꞵ</m:t>
                                  </m:r>
                                </m:den>
                              </m:f>
                            </m:e>
                          </m:d>
                        </m:e>
                      </m:func>
                      <m:r>
                        <a:rPr lang="en-US" sz="2100" b="0" i="1" smtClean="0">
                          <a:latin typeface="Cambria Math" panose="02040503050406030204" pitchFamily="18" charset="0"/>
                        </a:rPr>
                        <m:t>+6.200+</m:t>
                      </m:r>
                      <m:f>
                        <m:fPr>
                          <m:ctrlPr>
                            <a:rPr lang="en-US" sz="21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100" b="0" i="1" smtClean="0">
                              <a:latin typeface="Cambria Math" panose="02040503050406030204" pitchFamily="18" charset="0"/>
                            </a:rPr>
                            <m:t>1.251</m:t>
                          </m:r>
                        </m:num>
                        <m:den>
                          <m:sSub>
                            <m:sSubPr>
                              <m:ctrlPr>
                                <a:rPr lang="en-US" sz="21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1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en-US" sz="21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</m:den>
                      </m:f>
                      <m:r>
                        <a:rPr lang="en-US" sz="2100" b="0" i="1" smtClean="0">
                          <a:latin typeface="Cambria Math" panose="02040503050406030204" pitchFamily="18" charset="0"/>
                        </a:rPr>
                        <m:t>−0.55</m:t>
                      </m:r>
                      <m:func>
                        <m:funcPr>
                          <m:ctrlPr>
                            <a:rPr lang="en-US" sz="21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100" b="0" i="0" smtClean="0">
                              <a:latin typeface="Cambria Math" panose="02040503050406030204" pitchFamily="18" charset="0"/>
                            </a:rPr>
                            <m:t>log</m:t>
                          </m:r>
                        </m:fName>
                        <m:e>
                          <m:d>
                            <m:dPr>
                              <m:ctrlPr>
                                <a:rPr lang="en-US" sz="21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1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100" b="0" i="1" smtClean="0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b>
                                  <m:r>
                                    <a:rPr lang="en-US" sz="2100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e>
                          </m:d>
                        </m:e>
                      </m:func>
                      <m:r>
                        <a:rPr lang="en-US" sz="2100" b="0" i="1" smtClean="0">
                          <a:latin typeface="Cambria Math" panose="02040503050406030204" pitchFamily="18" charset="0"/>
                        </a:rPr>
                        <m:t>−0.014</m:t>
                      </m:r>
                      <m:sSub>
                        <m:sSubPr>
                          <m:ctrlPr>
                            <a:rPr lang="en-US" sz="21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1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n-US" sz="21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en-US" sz="2100" dirty="0">
                  <a:latin typeface="Lucida Sans" panose="020B0602030504020204" pitchFamily="34" charset="0"/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DFCBB365-B315-4DDE-9503-B59CA111FE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4431" y="3861662"/>
                <a:ext cx="8920480" cy="81842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>
            <a:extLst>
              <a:ext uri="{FF2B5EF4-FFF2-40B4-BE49-F238E27FC236}">
                <a16:creationId xmlns:a16="http://schemas.microsoft.com/office/drawing/2014/main" id="{6555187D-E63D-4621-A2E0-0B732444DF9A}"/>
              </a:ext>
            </a:extLst>
          </p:cNvPr>
          <p:cNvSpPr txBox="1"/>
          <p:nvPr/>
        </p:nvSpPr>
        <p:spPr>
          <a:xfrm>
            <a:off x="514431" y="4772528"/>
            <a:ext cx="42912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Lucida Sans" panose="020B0602030504020204" pitchFamily="34" charset="0"/>
              </a:rPr>
              <a:t>Total Oxygen</a:t>
            </a:r>
            <a:r>
              <a:rPr lang="en-US" b="1" baseline="30000" dirty="0">
                <a:latin typeface="Lucida Sans" panose="020B0602030504020204" pitchFamily="34" charset="0"/>
              </a:rPr>
              <a:t> </a:t>
            </a:r>
            <a:r>
              <a:rPr lang="en-US" b="1" dirty="0">
                <a:latin typeface="Lucida Sans" panose="020B0602030504020204" pitchFamily="34" charset="0"/>
              </a:rPr>
              <a:t>Abundance:</a:t>
            </a:r>
            <a:endParaRPr lang="en-US" b="1" baseline="30000" dirty="0">
              <a:latin typeface="Lucida Sans" panose="020B0602030504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FFA0812D-D390-4134-BB7D-D91F24E206E8}"/>
                  </a:ext>
                </a:extLst>
              </p:cNvPr>
              <p:cNvSpPr txBox="1"/>
              <p:nvPr/>
            </p:nvSpPr>
            <p:spPr>
              <a:xfrm>
                <a:off x="-152401" y="5234297"/>
                <a:ext cx="4016929" cy="7284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1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100" b="0" i="1" smtClean="0">
                              <a:latin typeface="Cambria Math" panose="02040503050406030204" pitchFamily="18" charset="0"/>
                            </a:rPr>
                            <m:t>𝑂</m:t>
                          </m:r>
                        </m:num>
                        <m:den>
                          <m:r>
                            <a:rPr lang="en-US" sz="2100" b="0" i="1" smtClean="0">
                              <a:latin typeface="Cambria Math" panose="02040503050406030204" pitchFamily="18" charset="0"/>
                            </a:rPr>
                            <m:t>𝐻</m:t>
                          </m:r>
                        </m:den>
                      </m:f>
                      <m:r>
                        <a:rPr lang="en-US" sz="21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1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1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100" b="0" i="1" smtClean="0">
                                  <a:latin typeface="Cambria Math" panose="02040503050406030204" pitchFamily="18" charset="0"/>
                                </a:rPr>
                                <m:t>𝑂</m:t>
                              </m:r>
                            </m:e>
                            <m:sup>
                              <m:r>
                                <a:rPr lang="en-US" sz="2100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US" sz="21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100" b="0" i="1" smtClean="0">
                                  <a:latin typeface="Cambria Math" panose="02040503050406030204" pitchFamily="18" charset="0"/>
                                </a:rPr>
                                <m:t>𝐻</m:t>
                              </m:r>
                            </m:e>
                            <m:sup>
                              <m:r>
                                <a:rPr lang="en-US" sz="2100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</m:sup>
                          </m:sSup>
                        </m:den>
                      </m:f>
                      <m:r>
                        <a:rPr lang="en-US" sz="2100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1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1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100" b="0" i="1" smtClean="0">
                                  <a:latin typeface="Cambria Math" panose="02040503050406030204" pitchFamily="18" charset="0"/>
                                </a:rPr>
                                <m:t>𝑂</m:t>
                              </m:r>
                            </m:e>
                            <m:sup>
                              <m:r>
                                <a:rPr lang="en-US" sz="2100" b="0" i="1" smtClean="0">
                                  <a:latin typeface="Cambria Math" panose="02040503050406030204" pitchFamily="18" charset="0"/>
                                </a:rPr>
                                <m:t>++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US" sz="21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100" b="0" i="1" smtClean="0">
                                  <a:latin typeface="Cambria Math" panose="02040503050406030204" pitchFamily="18" charset="0"/>
                                </a:rPr>
                                <m:t>𝐻</m:t>
                              </m:r>
                            </m:e>
                            <m:sup>
                              <m:r>
                                <a:rPr lang="en-US" sz="2100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sz="21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FFA0812D-D390-4134-BB7D-D91F24E206E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52401" y="5234297"/>
                <a:ext cx="4016929" cy="72846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001980-7CF5-4394-AEE7-0682AA5E6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B1C0E-CA51-4627-8CF4-29245DC02792}" type="slidenum">
              <a:rPr lang="en-US" sz="1400" smtClean="0"/>
              <a:t>16</a:t>
            </a:fld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28962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ED77C18-2A51-4F2C-B150-5872FFB6AA80}"/>
                  </a:ext>
                </a:extLst>
              </p:cNvPr>
              <p:cNvSpPr txBox="1"/>
              <p:nvPr/>
            </p:nvSpPr>
            <p:spPr>
              <a:xfrm>
                <a:off x="223520" y="4673600"/>
                <a:ext cx="7833360" cy="8147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12+</m:t>
                      </m:r>
                      <m:func>
                        <m:func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log</m:t>
                          </m:r>
                        </m:fName>
                        <m:e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𝑂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𝐻</m:t>
                                  </m:r>
                                </m:den>
                              </m:f>
                            </m:e>
                          </m:d>
                        </m:e>
                      </m:func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=12+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log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⁡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f>
                            <m:f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𝑂</m:t>
                              </m:r>
                            </m:num>
                            <m:den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𝐻</m:t>
                              </m:r>
                            </m:den>
                          </m:f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𝑎𝑠𝑚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−</m:t>
                      </m:r>
                      <m:func>
                        <m:func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log</m:t>
                          </m:r>
                        </m:fName>
                        <m:e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f>
                                        <m:fPr>
                                          <m:ctrlP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sSub>
                                            <m:sSubPr>
                                              <m:ctrlPr>
                                                <a:rPr lang="en-US" b="0" i="1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𝑀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𝑇𝑂</m:t>
                                              </m:r>
                                            </m:sub>
                                          </m:sSub>
                                        </m:num>
                                        <m:den>
                                          <m:sSub>
                                            <m:sSubPr>
                                              <m:ctrlPr>
                                                <a:rPr lang="en-US" b="0" i="1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𝑀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b="0" i="1" smtClean="0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∗</m:t>
                                              </m:r>
                                            </m:sub>
                                          </m:sSub>
                                        </m:den>
                                      </m:f>
                                    </m:e>
                                  </m:d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</m:t>
                                  </m:r>
                                </m:sup>
                              </m:sSup>
                            </m:e>
                          </m:d>
                        </m:e>
                      </m:func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ED77C18-2A51-4F2C-B150-5872FFB6AA8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3520" y="4673600"/>
                <a:ext cx="7833360" cy="81471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>
            <a:extLst>
              <a:ext uri="{FF2B5EF4-FFF2-40B4-BE49-F238E27FC236}">
                <a16:creationId xmlns:a16="http://schemas.microsoft.com/office/drawing/2014/main" id="{EC002CF5-596F-47D0-BD78-5193A1450C8F}"/>
              </a:ext>
            </a:extLst>
          </p:cNvPr>
          <p:cNvSpPr txBox="1"/>
          <p:nvPr/>
        </p:nvSpPr>
        <p:spPr>
          <a:xfrm>
            <a:off x="71120" y="6458188"/>
            <a:ext cx="3159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Andrews &amp; Martini (2013)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B9FEB03-ECC4-4E73-8B59-A24E87B8D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B1C0E-CA51-4627-8CF4-29245DC02792}" type="slidenum">
              <a:rPr lang="en-US" sz="1400" smtClean="0"/>
              <a:t>17</a:t>
            </a:fld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42246189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6E6ABE-CBD7-4701-B8D2-AAA5099557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240" y="239078"/>
            <a:ext cx="5730240" cy="1325563"/>
          </a:xfrm>
        </p:spPr>
        <p:txBody>
          <a:bodyPr/>
          <a:lstStyle/>
          <a:p>
            <a:r>
              <a:rPr lang="en-US" dirty="0">
                <a:latin typeface="Lucida Sans" panose="020B0602030504020204" pitchFamily="34" charset="0"/>
              </a:rPr>
              <a:t>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0152B8-3401-4D64-A5A6-B000E10898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240" y="1501185"/>
            <a:ext cx="6673870" cy="15239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600" dirty="0">
                <a:latin typeface="Lucida Sans" panose="020B0602030504020204" pitchFamily="34" charset="0"/>
              </a:rPr>
              <a:t>Galaxy evolution is determined by physical processes such as </a:t>
            </a:r>
            <a:r>
              <a:rPr lang="en-US" sz="2600" b="1" i="1" dirty="0">
                <a:latin typeface="Lucida Sans" panose="020B0602030504020204" pitchFamily="34" charset="0"/>
              </a:rPr>
              <a:t>gas accretion</a:t>
            </a:r>
            <a:r>
              <a:rPr lang="en-US" sz="2600" dirty="0">
                <a:latin typeface="Lucida Sans" panose="020B0602030504020204" pitchFamily="34" charset="0"/>
              </a:rPr>
              <a:t>,</a:t>
            </a:r>
            <a:r>
              <a:rPr lang="en-US" sz="2600" b="1" i="1" dirty="0">
                <a:latin typeface="Lucida Sans" panose="020B0602030504020204" pitchFamily="34" charset="0"/>
              </a:rPr>
              <a:t> star formation</a:t>
            </a:r>
            <a:r>
              <a:rPr lang="en-US" sz="2600" dirty="0">
                <a:latin typeface="Lucida Sans" panose="020B0602030504020204" pitchFamily="34" charset="0"/>
              </a:rPr>
              <a:t>,</a:t>
            </a:r>
            <a:r>
              <a:rPr lang="en-US" sz="2600" b="1" i="1" dirty="0">
                <a:latin typeface="Lucida Sans" panose="020B0602030504020204" pitchFamily="34" charset="0"/>
              </a:rPr>
              <a:t> </a:t>
            </a:r>
            <a:r>
              <a:rPr lang="en-US" sz="2600" dirty="0">
                <a:latin typeface="Lucida Sans" panose="020B0602030504020204" pitchFamily="34" charset="0"/>
              </a:rPr>
              <a:t>and</a:t>
            </a:r>
            <a:r>
              <a:rPr lang="en-US" sz="2600" b="1" i="1" dirty="0">
                <a:latin typeface="Lucida Sans" panose="020B0602030504020204" pitchFamily="34" charset="0"/>
              </a:rPr>
              <a:t> gas outflows</a:t>
            </a:r>
            <a:endParaRPr lang="en-US" sz="2600" dirty="0">
              <a:latin typeface="Lucida Sans" panose="020B0602030504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F4EC109-8104-4A91-B8A6-81FC29D0F781}"/>
              </a:ext>
            </a:extLst>
          </p:cNvPr>
          <p:cNvSpPr txBox="1"/>
          <p:nvPr/>
        </p:nvSpPr>
        <p:spPr>
          <a:xfrm>
            <a:off x="396240" y="4926151"/>
            <a:ext cx="11358880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latin typeface="Lucida Sans" panose="020B0602030504020204" pitchFamily="34" charset="0"/>
              </a:rPr>
              <a:t>Gas accretion and outflows directly </a:t>
            </a:r>
            <a:r>
              <a:rPr lang="en-US" sz="2600" b="1" i="1" dirty="0">
                <a:latin typeface="Lucida Sans" panose="020B0602030504020204" pitchFamily="34" charset="0"/>
              </a:rPr>
              <a:t>impact</a:t>
            </a:r>
            <a:r>
              <a:rPr lang="en-US" sz="2600" dirty="0">
                <a:latin typeface="Lucida Sans" panose="020B0602030504020204" pitchFamily="34" charset="0"/>
              </a:rPr>
              <a:t> metallicity, so a stellar mass-metallicity (M-Z) relation is imperative for </a:t>
            </a:r>
            <a:r>
              <a:rPr lang="en-US" sz="2600" b="1" i="1" dirty="0">
                <a:latin typeface="Lucida Sans" panose="020B0602030504020204" pitchFamily="34" charset="0"/>
              </a:rPr>
              <a:t>understanding galaxy evolution models</a:t>
            </a:r>
            <a:endParaRPr lang="en-US" sz="2600" dirty="0">
              <a:latin typeface="Lucida Sans" panose="020B0602030504020204" pitchFamily="34" charset="0"/>
            </a:endParaRPr>
          </a:p>
          <a:p>
            <a:endParaRPr lang="en-US" sz="2600" dirty="0">
              <a:latin typeface="Lucida Sans" panose="020B0602030504020204" pitchFamily="34" charset="0"/>
            </a:endParaRPr>
          </a:p>
        </p:txBody>
      </p:sp>
      <p:pic>
        <p:nvPicPr>
          <p:cNvPr id="7" name="Picture 6" descr="A picture containing star, object, sitting, bowl&#10;&#10;Description automatically generated">
            <a:extLst>
              <a:ext uri="{FF2B5EF4-FFF2-40B4-BE49-F238E27FC236}">
                <a16:creationId xmlns:a16="http://schemas.microsoft.com/office/drawing/2014/main" id="{C5634762-CF68-4312-A34E-9C4A3C29B0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0110" y="0"/>
            <a:ext cx="5121890" cy="4226560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BA77B9-FA42-4F29-AE15-5931840DC7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B1C0E-CA51-4627-8CF4-29245DC02792}" type="slidenum">
              <a:rPr lang="en-US" sz="1400" smtClean="0"/>
              <a:t>2</a:t>
            </a:fld>
            <a:endParaRPr lang="en-US" sz="1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423EF09-DF94-4C1A-B270-5AA8F31FF955}"/>
              </a:ext>
            </a:extLst>
          </p:cNvPr>
          <p:cNvSpPr txBox="1"/>
          <p:nvPr/>
        </p:nvSpPr>
        <p:spPr>
          <a:xfrm>
            <a:off x="396240" y="3129282"/>
            <a:ext cx="6673869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latin typeface="Lucida Sans" panose="020B0602030504020204" pitchFamily="34" charset="0"/>
              </a:rPr>
              <a:t>Chemical abundances (“metallicity”) produced by stars is a record of cumulative star formation -&gt; stellar mass</a:t>
            </a:r>
          </a:p>
        </p:txBody>
      </p:sp>
    </p:spTree>
    <p:extLst>
      <p:ext uri="{BB962C8B-B14F-4D97-AF65-F5344CB8AC3E}">
        <p14:creationId xmlns:p14="http://schemas.microsoft.com/office/powerpoint/2010/main" val="2562964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6E6ABE-CBD7-4701-B8D2-AAA5099557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1960" y="346253"/>
            <a:ext cx="5654040" cy="1325563"/>
          </a:xfrm>
        </p:spPr>
        <p:txBody>
          <a:bodyPr/>
          <a:lstStyle/>
          <a:p>
            <a:r>
              <a:rPr lang="en-US" dirty="0">
                <a:latin typeface="Lucida Sans" panose="020B0602030504020204" pitchFamily="34" charset="0"/>
              </a:rPr>
              <a:t>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0152B8-3401-4D64-A5A6-B000E10898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3371" y="1616432"/>
            <a:ext cx="6517640" cy="13255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600" dirty="0">
                <a:latin typeface="Lucida Sans" panose="020B0602030504020204" pitchFamily="34" charset="0"/>
              </a:rPr>
              <a:t>Past studies have </a:t>
            </a:r>
            <a:r>
              <a:rPr lang="en-US" sz="2600" b="1" i="1" dirty="0">
                <a:latin typeface="Lucida Sans" panose="020B0602030504020204" pitchFamily="34" charset="0"/>
              </a:rPr>
              <a:t>assumed</a:t>
            </a:r>
            <a:r>
              <a:rPr lang="en-US" sz="2600" dirty="0">
                <a:latin typeface="Lucida Sans" panose="020B0602030504020204" pitchFamily="34" charset="0"/>
              </a:rPr>
              <a:t> that high-redshift galaxies (z &gt; 1) are similar to local galaxies (z ~ 0) </a:t>
            </a:r>
          </a:p>
          <a:p>
            <a:pPr marL="0" indent="0">
              <a:buNone/>
            </a:pPr>
            <a:endParaRPr lang="en-US" sz="2600" dirty="0">
              <a:latin typeface="Lucida Sans" panose="020B0602030504020204" pitchFamily="34" charset="0"/>
            </a:endParaRPr>
          </a:p>
        </p:txBody>
      </p:sp>
      <p:pic>
        <p:nvPicPr>
          <p:cNvPr id="4" name="Picture 3" descr="A picture containing star, object, sitting, bowl&#10;&#10;Description automatically generated">
            <a:extLst>
              <a:ext uri="{FF2B5EF4-FFF2-40B4-BE49-F238E27FC236}">
                <a16:creationId xmlns:a16="http://schemas.microsoft.com/office/drawing/2014/main" id="{16F7D40D-C6EF-429B-8EEA-ED77087ADB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0110" y="0"/>
            <a:ext cx="5121890" cy="422656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850CA78-EAE9-4E61-9665-D2E49E5070FA}"/>
              </a:ext>
            </a:extLst>
          </p:cNvPr>
          <p:cNvSpPr txBox="1"/>
          <p:nvPr/>
        </p:nvSpPr>
        <p:spPr>
          <a:xfrm>
            <a:off x="441960" y="5407501"/>
            <a:ext cx="1118108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latin typeface="Lucida Sans" panose="020B0602030504020204" pitchFamily="34" charset="0"/>
              </a:rPr>
              <a:t>More robust metallicity measurements are needed to study the evolution of high-redshift galaxies</a:t>
            </a:r>
          </a:p>
          <a:p>
            <a:endParaRPr lang="en-US" sz="2600" dirty="0">
              <a:latin typeface="Lucida Sans" panose="020B0602030504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45C3D1F-47CD-45DB-B480-BD5A5904F831}"/>
              </a:ext>
            </a:extLst>
          </p:cNvPr>
          <p:cNvSpPr txBox="1"/>
          <p:nvPr/>
        </p:nvSpPr>
        <p:spPr>
          <a:xfrm>
            <a:off x="441960" y="3054449"/>
            <a:ext cx="6529051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latin typeface="Lucida Sans" panose="020B0602030504020204" pitchFamily="34" charset="0"/>
              </a:rPr>
              <a:t>However, recent high-redshift galaxy studies have shown </a:t>
            </a:r>
            <a:r>
              <a:rPr lang="en-US" sz="2600" b="1" i="1" dirty="0">
                <a:latin typeface="Lucida Sans" panose="020B0602030504020204" pitchFamily="34" charset="0"/>
              </a:rPr>
              <a:t>critical differences</a:t>
            </a:r>
            <a:r>
              <a:rPr lang="en-US" sz="2600" dirty="0">
                <a:latin typeface="Lucida Sans" panose="020B0602030504020204" pitchFamily="34" charset="0"/>
              </a:rPr>
              <a:t> in galaxy gas properties,</a:t>
            </a:r>
            <a:r>
              <a:rPr lang="en-US" sz="2600" b="1" i="1" dirty="0">
                <a:latin typeface="Lucida Sans" panose="020B0602030504020204" pitchFamily="34" charset="0"/>
              </a:rPr>
              <a:t> </a:t>
            </a:r>
            <a:r>
              <a:rPr lang="en-US" sz="2600" dirty="0">
                <a:latin typeface="Lucida Sans" panose="020B0602030504020204" pitchFamily="34" charset="0"/>
              </a:rPr>
              <a:t>which in turn</a:t>
            </a:r>
            <a:r>
              <a:rPr lang="en-US" sz="2600" b="1" i="1" dirty="0">
                <a:latin typeface="Lucida Sans" panose="020B0602030504020204" pitchFamily="34" charset="0"/>
              </a:rPr>
              <a:t> directly impact metallicity estimates</a:t>
            </a:r>
            <a:endParaRPr lang="en-US" sz="2600" i="1" dirty="0">
              <a:latin typeface="Lucida Sans" panose="020B0602030504020204" pitchFamily="34" charset="0"/>
            </a:endParaRPr>
          </a:p>
          <a:p>
            <a:endParaRPr lang="en-US" sz="2600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4D8DC8-1152-4C4A-8E40-DD00CEF396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B1C0E-CA51-4627-8CF4-29245DC02792}" type="slidenum">
              <a:rPr lang="en-US" sz="1400" smtClean="0"/>
              <a:t>3</a:t>
            </a:fld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9235067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42D44-F270-4987-BD9A-1D8FF46B62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69582"/>
            <a:ext cx="10515600" cy="1325563"/>
          </a:xfrm>
        </p:spPr>
        <p:txBody>
          <a:bodyPr/>
          <a:lstStyle/>
          <a:p>
            <a:pPr algn="ctr"/>
            <a:r>
              <a:rPr lang="en-US" dirty="0">
                <a:latin typeface="Lucida Sans" panose="020B0602030504020204" pitchFamily="34" charset="0"/>
              </a:rPr>
              <a:t>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671E77-8274-4D06-BE52-9D254C55DD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5288" y="2238602"/>
            <a:ext cx="11021423" cy="293211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3400" dirty="0">
                <a:latin typeface="Lucida Sans" panose="020B0602030504020204" pitchFamily="34" charset="0"/>
              </a:rPr>
              <a:t>The goal of this project is to </a:t>
            </a:r>
            <a:r>
              <a:rPr lang="en-US" sz="3400" b="1" i="1" dirty="0">
                <a:latin typeface="Lucida Sans" panose="020B0602030504020204" pitchFamily="34" charset="0"/>
              </a:rPr>
              <a:t>construct a stellar mass-metallicity relation for high-redshift galaxies</a:t>
            </a:r>
            <a:r>
              <a:rPr lang="en-US" sz="3400" dirty="0">
                <a:latin typeface="Lucida Sans" panose="020B0602030504020204" pitchFamily="34" charset="0"/>
              </a:rPr>
              <a:t> by using temperature-based estimates. This is often called the “direct” method </a:t>
            </a:r>
          </a:p>
          <a:p>
            <a:pPr marL="0" indent="0" algn="ctr">
              <a:buNone/>
            </a:pPr>
            <a:r>
              <a:rPr lang="en-US" sz="3400" dirty="0">
                <a:latin typeface="Lucida Sans" panose="020B0602030504020204" pitchFamily="34" charset="0"/>
              </a:rPr>
              <a:t>(Aller 1984; Osterbrock 1989)</a:t>
            </a:r>
            <a:r>
              <a:rPr lang="en-US" sz="34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endParaRPr lang="en-US" sz="3400" dirty="0">
              <a:latin typeface="Lucida Sans" panose="020B0602030504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64F0B7-9D2F-4EF3-BBCD-8F81F427A8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B1C0E-CA51-4627-8CF4-29245DC02792}" type="slidenum">
              <a:rPr lang="en-US" sz="1400" smtClean="0"/>
              <a:t>4</a:t>
            </a:fld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2993093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05BA6F-177C-4DFF-85AB-EF36D4F065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8243"/>
            <a:ext cx="7015480" cy="1325563"/>
          </a:xfrm>
        </p:spPr>
        <p:txBody>
          <a:bodyPr/>
          <a:lstStyle/>
          <a:p>
            <a:r>
              <a:rPr lang="en-US" dirty="0">
                <a:latin typeface="Lucida Sans" panose="020B0602030504020204" pitchFamily="34" charset="0"/>
              </a:rPr>
              <a:t>[OIII] </a:t>
            </a:r>
            <a:r>
              <a:rPr lang="el-GR" dirty="0">
                <a:latin typeface="Cambria Math" panose="02040503050406030204" pitchFamily="18" charset="0"/>
                <a:ea typeface="Cambria Math" panose="02040503050406030204" pitchFamily="18" charset="0"/>
              </a:rPr>
              <a:t>λ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4363 Emission Line</a:t>
            </a:r>
            <a:endParaRPr lang="en-US" dirty="0">
              <a:latin typeface="Lucida Sans" panose="020B0602030504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F878FB-F8C5-4952-B1D6-C653019918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690689"/>
            <a:ext cx="7256144" cy="462842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>
                <a:latin typeface="Lucida Sans" panose="020B0602030504020204" pitchFamily="34" charset="0"/>
              </a:rPr>
              <a:t>[OIII] </a:t>
            </a:r>
            <a:r>
              <a:rPr lang="el-GR" sz="2400" dirty="0">
                <a:latin typeface="Lucida Sans" panose="020B0602030504020204" pitchFamily="34" charset="0"/>
              </a:rPr>
              <a:t>λ</a:t>
            </a:r>
            <a:r>
              <a:rPr lang="en-US" sz="2400" dirty="0">
                <a:latin typeface="Lucida Sans" panose="020B0602030504020204" pitchFamily="34" charset="0"/>
              </a:rPr>
              <a:t>4363 is an emission line that measures the </a:t>
            </a:r>
            <a:r>
              <a:rPr lang="en-US" sz="2400" b="1" i="1" dirty="0">
                <a:latin typeface="Lucida Sans" panose="020B0602030504020204" pitchFamily="34" charset="0"/>
              </a:rPr>
              <a:t>kinetic temperature</a:t>
            </a:r>
            <a:r>
              <a:rPr lang="en-US" sz="2400" dirty="0">
                <a:latin typeface="Lucida Sans" panose="020B0602030504020204" pitchFamily="34" charset="0"/>
              </a:rPr>
              <a:t> or the </a:t>
            </a:r>
            <a:r>
              <a:rPr lang="en-US" sz="2400" b="1" i="1" dirty="0">
                <a:latin typeface="Lucida Sans" panose="020B0602030504020204" pitchFamily="34" charset="0"/>
              </a:rPr>
              <a:t>electron temperature</a:t>
            </a:r>
            <a:r>
              <a:rPr lang="en-US" sz="2400" dirty="0">
                <a:latin typeface="Lucida Sans" panose="020B0602030504020204" pitchFamily="34" charset="0"/>
              </a:rPr>
              <a:t> of the gas</a:t>
            </a:r>
          </a:p>
          <a:p>
            <a:pPr marL="0" indent="0">
              <a:buNone/>
            </a:pPr>
            <a:endParaRPr lang="en-US" sz="2400" dirty="0">
              <a:latin typeface="Lucida Sans" panose="020B0602030504020204" pitchFamily="34" charset="0"/>
            </a:endParaRPr>
          </a:p>
          <a:p>
            <a:pPr marL="0" indent="0">
              <a:buNone/>
            </a:pPr>
            <a:r>
              <a:rPr lang="en-US" sz="2400" dirty="0">
                <a:latin typeface="Lucida Sans" panose="020B0602030504020204" pitchFamily="34" charset="0"/>
              </a:rPr>
              <a:t>Heavy elements (e.g., oxygen)</a:t>
            </a:r>
            <a:r>
              <a:rPr lang="en-US" sz="2400" b="1" i="1" dirty="0">
                <a:latin typeface="Lucida Sans" panose="020B0602030504020204" pitchFamily="34" charset="0"/>
              </a:rPr>
              <a:t> allow the gas to cool</a:t>
            </a:r>
            <a:r>
              <a:rPr lang="en-US" sz="2400" dirty="0">
                <a:latin typeface="Lucida Sans" panose="020B0602030504020204" pitchFamily="34" charset="0"/>
              </a:rPr>
              <a:t> by emitting photons from excited energy states</a:t>
            </a:r>
          </a:p>
          <a:p>
            <a:pPr lvl="1"/>
            <a:r>
              <a:rPr lang="en-US" dirty="0">
                <a:latin typeface="Lucida Sans" panose="020B0602030504020204" pitchFamily="34" charset="0"/>
              </a:rPr>
              <a:t>Electron temperature is inversely correlated to gas metallicity</a:t>
            </a:r>
          </a:p>
          <a:p>
            <a:endParaRPr lang="en-US" sz="2400" dirty="0">
              <a:latin typeface="Lucida Sans" panose="020B0602030504020204" pitchFamily="34" charset="0"/>
            </a:endParaRPr>
          </a:p>
          <a:p>
            <a:pPr marL="0" indent="0">
              <a:buNone/>
            </a:pPr>
            <a:r>
              <a:rPr lang="en-US" sz="2400" dirty="0">
                <a:latin typeface="Lucida Sans" panose="020B0602030504020204" pitchFamily="34" charset="0"/>
              </a:rPr>
              <a:t>To detect this weak emission line, we stack hundreds to a thousand spectra</a:t>
            </a:r>
          </a:p>
        </p:txBody>
      </p:sp>
      <p:pic>
        <p:nvPicPr>
          <p:cNvPr id="5" name="Picture 4" descr="A drawing of a person&#10;&#10;Description automatically generated">
            <a:extLst>
              <a:ext uri="{FF2B5EF4-FFF2-40B4-BE49-F238E27FC236}">
                <a16:creationId xmlns:a16="http://schemas.microsoft.com/office/drawing/2014/main" id="{EBF37CB6-1698-49AA-AF80-D34BDBCEB7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4344" y="681037"/>
            <a:ext cx="3772535" cy="563807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FAB6BDF-18D1-4759-9424-19AF7B354450}"/>
              </a:ext>
            </a:extLst>
          </p:cNvPr>
          <p:cNvSpPr txBox="1"/>
          <p:nvPr/>
        </p:nvSpPr>
        <p:spPr>
          <a:xfrm>
            <a:off x="7061200" y="6492875"/>
            <a:ext cx="5303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Source: </a:t>
            </a:r>
            <a:r>
              <a:rPr lang="en-US" sz="1200" dirty="0">
                <a:hlinkClick r:id="rId3"/>
              </a:rPr>
              <a:t>http://zuserver2.star.ucl.ac.uk/~pmw/courses/phas2525/S03notes.pdf</a:t>
            </a:r>
            <a:r>
              <a:rPr lang="en-US" sz="1200" dirty="0"/>
              <a:t> </a:t>
            </a:r>
            <a:r>
              <a:rPr lang="en-US" dirty="0"/>
              <a:t>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A41A85-9CDF-4F4A-9B7B-8652EF822B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B1C0E-CA51-4627-8CF4-29245DC02792}" type="slidenum">
              <a:rPr lang="en-US" sz="1400" smtClean="0"/>
              <a:t>5</a:t>
            </a:fld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8624542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405826-354E-44D8-837D-FD6840C236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3993"/>
            <a:ext cx="10515600" cy="1325563"/>
          </a:xfrm>
        </p:spPr>
        <p:txBody>
          <a:bodyPr/>
          <a:lstStyle/>
          <a:p>
            <a:pPr algn="ctr"/>
            <a:r>
              <a:rPr lang="en-US" dirty="0">
                <a:latin typeface="Lucida Sans" panose="020B0602030504020204" pitchFamily="34" charset="0"/>
              </a:rPr>
              <a:t>Data: DEEP2 Galaxy Survey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137390-57C2-4666-BED1-0415857BBA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06642"/>
            <a:ext cx="10515600" cy="52019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latin typeface="Lucida Sans" panose="020B0602030504020204" pitchFamily="34" charset="0"/>
              </a:rPr>
              <a:t>High-redshift (z ~ 1-1.4), optical spectroscopic survey completed on the Keck telescope (Newman et al. 2013) </a:t>
            </a:r>
          </a:p>
          <a:p>
            <a:pPr marL="0" indent="0">
              <a:buNone/>
            </a:pPr>
            <a:endParaRPr lang="en-US" dirty="0">
              <a:latin typeface="Lucida Sans" panose="020B0602030504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Lucida Sans" panose="020B0602030504020204" pitchFamily="34" charset="0"/>
              </a:rPr>
              <a:t>Our dataset is </a:t>
            </a:r>
            <a:r>
              <a:rPr lang="en-US" b="1" i="1" dirty="0">
                <a:latin typeface="Lucida Sans" panose="020B0602030504020204" pitchFamily="34" charset="0"/>
              </a:rPr>
              <a:t>4087 galaxies</a:t>
            </a:r>
            <a:r>
              <a:rPr lang="en-US" dirty="0">
                <a:latin typeface="Lucida Sans" panose="020B0602030504020204" pitchFamily="34" charset="0"/>
              </a:rPr>
              <a:t> at z ~ 0.8 with stellar masses of ~10</a:t>
            </a:r>
            <a:r>
              <a:rPr lang="en-US" baseline="30000" dirty="0">
                <a:latin typeface="Lucida Sans" panose="020B0602030504020204" pitchFamily="34" charset="0"/>
              </a:rPr>
              <a:t>7</a:t>
            </a:r>
            <a:r>
              <a:rPr lang="en-US" dirty="0">
                <a:latin typeface="Lucida Sans" panose="020B0602030504020204" pitchFamily="34" charset="0"/>
              </a:rPr>
              <a:t>-10</a:t>
            </a:r>
            <a:r>
              <a:rPr lang="en-US" baseline="30000" dirty="0">
                <a:latin typeface="Lucida Sans" panose="020B0602030504020204" pitchFamily="34" charset="0"/>
              </a:rPr>
              <a:t>10 </a:t>
            </a:r>
            <a:r>
              <a:rPr lang="en-US" dirty="0" err="1">
                <a:latin typeface="Lucida Sans" panose="020B0602030504020204" pitchFamily="34" charset="0"/>
              </a:rPr>
              <a:t>M</a:t>
            </a:r>
            <a:r>
              <a:rPr lang="en-US" baseline="-25000" dirty="0" err="1">
                <a:latin typeface="Lucida Sans" panose="020B0602030504020204" pitchFamily="34" charset="0"/>
              </a:rPr>
              <a:t>Sun</a:t>
            </a:r>
            <a:endParaRPr lang="en-US" dirty="0">
              <a:latin typeface="Lucida Sans" panose="020B0602030504020204" pitchFamily="34" charset="0"/>
            </a:endParaRPr>
          </a:p>
          <a:p>
            <a:pPr marL="0" indent="0">
              <a:buNone/>
            </a:pPr>
            <a:endParaRPr lang="en-US" dirty="0">
              <a:latin typeface="Lucida Sans" panose="020B0602030504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Lucida Sans" panose="020B0602030504020204" pitchFamily="34" charset="0"/>
              </a:rPr>
              <a:t>We determined </a:t>
            </a:r>
            <a:r>
              <a:rPr lang="en-US" b="1" i="1" dirty="0">
                <a:latin typeface="Lucida Sans" panose="020B0602030504020204" pitchFamily="34" charset="0"/>
              </a:rPr>
              <a:t>stellar masses </a:t>
            </a:r>
            <a:r>
              <a:rPr lang="en-US" dirty="0">
                <a:latin typeface="Lucida Sans" panose="020B0602030504020204" pitchFamily="34" charset="0"/>
              </a:rPr>
              <a:t>by </a:t>
            </a:r>
            <a:r>
              <a:rPr lang="en-US" b="1" i="1" dirty="0">
                <a:latin typeface="Lucida Sans" panose="020B0602030504020204" pitchFamily="34" charset="0"/>
              </a:rPr>
              <a:t>reconstructing the total light from billions of stars </a:t>
            </a:r>
            <a:r>
              <a:rPr lang="en-US" dirty="0">
                <a:latin typeface="Lucida Sans" panose="020B0602030504020204" pitchFamily="34" charset="0"/>
              </a:rPr>
              <a:t>using photometric images taken at different wavelengths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804D19-070B-48FA-9FFF-839404BC89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B1C0E-CA51-4627-8CF4-29245DC02792}" type="slidenum">
              <a:rPr lang="en-US" sz="1400" smtClean="0"/>
              <a:t>6</a:t>
            </a:fld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4456548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D163A4-D24D-4514-9F01-A23D3BA787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828" y="102959"/>
            <a:ext cx="11778341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latin typeface="Lucida Sans" panose="020B0602030504020204" pitchFamily="34" charset="0"/>
              </a:rPr>
              <a:t>Stacked Spectra for Different Stellar Masses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234229-BA28-4C49-93FB-B7DC85EE23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1489" y="1192258"/>
            <a:ext cx="11209020" cy="152654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600" dirty="0">
                <a:latin typeface="Lucida Sans" panose="020B0602030504020204" pitchFamily="34" charset="0"/>
              </a:rPr>
              <a:t>We used a binning technique to group galaxies based on their stellar mass. The number of spectra in each “bin” depends on how easy it is to detect [OIII] </a:t>
            </a:r>
            <a:r>
              <a:rPr lang="el-GR" sz="2600" dirty="0">
                <a:latin typeface="Lucida Sans" panose="020B0602030504020204" pitchFamily="34" charset="0"/>
              </a:rPr>
              <a:t>λ</a:t>
            </a:r>
            <a:r>
              <a:rPr lang="en-US" sz="2600" dirty="0">
                <a:latin typeface="Lucida Sans" panose="020B0602030504020204" pitchFamily="34" charset="0"/>
              </a:rPr>
              <a:t>4363.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582231C8-8E8F-4741-919C-8535396D07FA}"/>
              </a:ext>
            </a:extLst>
          </p:cNvPr>
          <p:cNvGrpSpPr/>
          <p:nvPr/>
        </p:nvGrpSpPr>
        <p:grpSpPr>
          <a:xfrm>
            <a:off x="586785" y="2416629"/>
            <a:ext cx="9232129" cy="4093029"/>
            <a:chOff x="1757680" y="2867666"/>
            <a:chExt cx="8937840" cy="3829838"/>
          </a:xfrm>
        </p:grpSpPr>
        <p:pic>
          <p:nvPicPr>
            <p:cNvPr id="5" name="Picture 4" descr="A screenshot of a cell phone&#10;&#10;Description automatically generated">
              <a:extLst>
                <a:ext uri="{FF2B5EF4-FFF2-40B4-BE49-F238E27FC236}">
                  <a16:creationId xmlns:a16="http://schemas.microsoft.com/office/drawing/2014/main" id="{0DFE69FD-8590-42B4-9E81-34BDB6767F9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1" t="2" r="602" b="24265"/>
            <a:stretch/>
          </p:blipFill>
          <p:spPr>
            <a:xfrm>
              <a:off x="1757680" y="2867666"/>
              <a:ext cx="8937840" cy="3829838"/>
            </a:xfrm>
            <a:prstGeom prst="rect">
              <a:avLst/>
            </a:prstGeom>
          </p:spPr>
        </p:pic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A2629867-BEFD-4D7E-B0A2-84250CF904A2}"/>
                </a:ext>
              </a:extLst>
            </p:cNvPr>
            <p:cNvSpPr/>
            <p:nvPr/>
          </p:nvSpPr>
          <p:spPr>
            <a:xfrm>
              <a:off x="4034551" y="3459480"/>
              <a:ext cx="456169" cy="472440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619CA1C6-3ACC-417D-9CE9-8F9D687930B9}"/>
                </a:ext>
              </a:extLst>
            </p:cNvPr>
            <p:cNvCxnSpPr>
              <a:cxnSpLocks/>
            </p:cNvCxnSpPr>
            <p:nvPr/>
          </p:nvCxnSpPr>
          <p:spPr>
            <a:xfrm>
              <a:off x="5842000" y="3302000"/>
              <a:ext cx="877360" cy="0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4BCEB5A2-078B-46A1-9160-8F0D771690E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842000" y="3764280"/>
              <a:ext cx="877360" cy="698025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8550E9DF-CFB7-4B02-BA54-2CFFED336D2C}"/>
                </a:ext>
              </a:extLst>
            </p:cNvPr>
            <p:cNvCxnSpPr>
              <a:cxnSpLocks/>
            </p:cNvCxnSpPr>
            <p:nvPr/>
          </p:nvCxnSpPr>
          <p:spPr>
            <a:xfrm>
              <a:off x="5842000" y="4752105"/>
              <a:ext cx="877360" cy="0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692276AD-F0F1-4165-997E-9E59EB122D7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787920" y="5145887"/>
              <a:ext cx="877360" cy="698025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43FEA470-69AF-4B09-9C20-190EE6BD6C9D}"/>
                </a:ext>
              </a:extLst>
            </p:cNvPr>
            <p:cNvCxnSpPr>
              <a:cxnSpLocks/>
            </p:cNvCxnSpPr>
            <p:nvPr/>
          </p:nvCxnSpPr>
          <p:spPr>
            <a:xfrm>
              <a:off x="5787920" y="6268720"/>
              <a:ext cx="877360" cy="0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97C3A7F9-B8EF-4F54-99E0-977ABF359129}"/>
              </a:ext>
            </a:extLst>
          </p:cNvPr>
          <p:cNvSpPr txBox="1"/>
          <p:nvPr/>
        </p:nvSpPr>
        <p:spPr>
          <a:xfrm>
            <a:off x="9874774" y="2919253"/>
            <a:ext cx="214048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Lucida Sans" panose="020B0602030504020204" pitchFamily="34" charset="0"/>
              </a:rPr>
              <a:t>Arrows indicate increasing mass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Lucida Sans" panose="020B0602030504020204" pitchFamily="34" charset="0"/>
              </a:rPr>
              <a:t>Red vertical line indicates the position of [OIII] </a:t>
            </a:r>
            <a:r>
              <a:rPr lang="el-GR" dirty="0">
                <a:latin typeface="Cambria Math" panose="02040503050406030204" pitchFamily="18" charset="0"/>
                <a:ea typeface="Cambria Math" panose="02040503050406030204" pitchFamily="18" charset="0"/>
              </a:rPr>
              <a:t>λ</a:t>
            </a:r>
            <a:r>
              <a:rPr lang="en-US" dirty="0">
                <a:latin typeface="Lucida Sans" panose="020B0602030504020204" pitchFamily="34" charset="0"/>
                <a:ea typeface="Cambria Math" panose="02040503050406030204" pitchFamily="18" charset="0"/>
              </a:rPr>
              <a:t>4363 in the spectrum </a:t>
            </a:r>
            <a:endParaRPr lang="en-US" dirty="0">
              <a:latin typeface="Lucida Sans" panose="020B0602030504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C5294D-A201-4F20-923D-975D4D5612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B1C0E-CA51-4627-8CF4-29245DC02792}" type="slidenum">
              <a:rPr lang="en-US" sz="1400" smtClean="0"/>
              <a:t>7</a:t>
            </a:fld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3427994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F3202F-77C7-41AF-964D-09AA52CEE8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0017" y="-42688"/>
            <a:ext cx="11638280" cy="1056640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latin typeface="Lucida Sans" panose="020B0602030504020204" pitchFamily="34" charset="0"/>
              </a:rPr>
              <a:t>Key Results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2F1CC60-7086-424E-90A0-A7B427ED2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B1C0E-CA51-4627-8CF4-29245DC02792}" type="slidenum">
              <a:rPr lang="en-US" sz="1400" smtClean="0"/>
              <a:t>8</a:t>
            </a:fld>
            <a:endParaRPr lang="en-US" sz="1400" dirty="0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40BCCD1A-E02F-43EF-A07C-2EC9880F2AA5}"/>
              </a:ext>
            </a:extLst>
          </p:cNvPr>
          <p:cNvGrpSpPr/>
          <p:nvPr/>
        </p:nvGrpSpPr>
        <p:grpSpPr>
          <a:xfrm>
            <a:off x="1638302" y="1508953"/>
            <a:ext cx="8196943" cy="5342069"/>
            <a:chOff x="0" y="951222"/>
            <a:chExt cx="8839200" cy="5926201"/>
          </a:xfrm>
        </p:grpSpPr>
        <p:pic>
          <p:nvPicPr>
            <p:cNvPr id="10" name="Picture 9" descr="A close up of a map&#10;&#10;Description automatically generated">
              <a:extLst>
                <a:ext uri="{FF2B5EF4-FFF2-40B4-BE49-F238E27FC236}">
                  <a16:creationId xmlns:a16="http://schemas.microsoft.com/office/drawing/2014/main" id="{50A3EED2-B28A-46A2-BF4B-B47261C7F66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951222"/>
              <a:ext cx="8839200" cy="5926201"/>
            </a:xfrm>
            <a:prstGeom prst="rect">
              <a:avLst/>
            </a:prstGeom>
          </p:spPr>
        </p:pic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F03DB49E-96B7-4EBB-A51B-AFF95BB31539}"/>
                </a:ext>
              </a:extLst>
            </p:cNvPr>
            <p:cNvSpPr txBox="1"/>
            <p:nvPr/>
          </p:nvSpPr>
          <p:spPr>
            <a:xfrm>
              <a:off x="3058886" y="1401908"/>
              <a:ext cx="1601357" cy="358502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dirty="0">
                  <a:solidFill>
                    <a:schemeClr val="bg1">
                      <a:lumMod val="65000"/>
                    </a:schemeClr>
                  </a:solidFill>
                  <a:latin typeface="Lucida Sans" panose="020B0602030504020204" pitchFamily="34" charset="0"/>
                </a:rPr>
                <a:t>Local relation</a:t>
              </a:r>
            </a:p>
          </p:txBody>
        </p:sp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AFB06B1C-9C9D-4649-8210-F52EC849507A}"/>
                </a:ext>
              </a:extLst>
            </p:cNvPr>
            <p:cNvCxnSpPr>
              <a:cxnSpLocks/>
              <a:stCxn id="3" idx="2"/>
            </p:cNvCxnSpPr>
            <p:nvPr/>
          </p:nvCxnSpPr>
          <p:spPr>
            <a:xfrm>
              <a:off x="3859564" y="1760410"/>
              <a:ext cx="636235" cy="1113418"/>
            </a:xfrm>
            <a:prstGeom prst="straightConnector1">
              <a:avLst/>
            </a:prstGeom>
            <a:ln w="28575">
              <a:solidFill>
                <a:schemeClr val="bg1">
                  <a:lumMod val="65000"/>
                </a:schemeClr>
              </a:solidFill>
              <a:tailEnd type="triangle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08E6B95A-8308-43E4-882F-8A556289AD04}"/>
                </a:ext>
              </a:extLst>
            </p:cNvPr>
            <p:cNvSpPr txBox="1"/>
            <p:nvPr/>
          </p:nvSpPr>
          <p:spPr>
            <a:xfrm>
              <a:off x="6814457" y="1401909"/>
              <a:ext cx="1449549" cy="358502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dirty="0">
                  <a:solidFill>
                    <a:schemeClr val="bg1">
                      <a:lumMod val="65000"/>
                    </a:schemeClr>
                  </a:solidFill>
                  <a:latin typeface="Lucida Sans" panose="020B0602030504020204" pitchFamily="34" charset="0"/>
                </a:rPr>
                <a:t>Our relation</a:t>
              </a:r>
            </a:p>
          </p:txBody>
        </p: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EBF23642-0714-45C6-92E2-9DAF8D543166}"/>
                </a:ext>
              </a:extLst>
            </p:cNvPr>
            <p:cNvCxnSpPr>
              <a:cxnSpLocks/>
              <a:stCxn id="14" idx="2"/>
            </p:cNvCxnSpPr>
            <p:nvPr/>
          </p:nvCxnSpPr>
          <p:spPr>
            <a:xfrm>
              <a:off x="7539232" y="1760411"/>
              <a:ext cx="309368" cy="656218"/>
            </a:xfrm>
            <a:prstGeom prst="straightConnector1">
              <a:avLst/>
            </a:prstGeom>
            <a:ln w="28575">
              <a:solidFill>
                <a:schemeClr val="bg1">
                  <a:lumMod val="65000"/>
                </a:schemeClr>
              </a:solidFill>
              <a:tailEnd type="triangle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61A05E5D-14AC-4AE6-AB7A-76EFF9BFF273}"/>
              </a:ext>
            </a:extLst>
          </p:cNvPr>
          <p:cNvSpPr txBox="1"/>
          <p:nvPr/>
        </p:nvSpPr>
        <p:spPr>
          <a:xfrm>
            <a:off x="1817805" y="761286"/>
            <a:ext cx="869771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Lucida Sans" panose="020B0602030504020204" pitchFamily="34" charset="0"/>
              </a:rPr>
              <a:t>Our M-Z relation is </a:t>
            </a:r>
            <a:r>
              <a:rPr lang="en-US" sz="2200" b="1" i="1" dirty="0">
                <a:latin typeface="Lucida Sans" panose="020B0602030504020204" pitchFamily="34" charset="0"/>
              </a:rPr>
              <a:t>~0.1 </a:t>
            </a:r>
            <a:r>
              <a:rPr lang="en-US" sz="2200" b="1" i="1" dirty="0" err="1">
                <a:latin typeface="Lucida Sans" panose="020B0602030504020204" pitchFamily="34" charset="0"/>
              </a:rPr>
              <a:t>dex</a:t>
            </a:r>
            <a:r>
              <a:rPr lang="en-US" sz="2200" b="1" i="1" dirty="0">
                <a:latin typeface="Lucida Sans" panose="020B0602030504020204" pitchFamily="34" charset="0"/>
              </a:rPr>
              <a:t> lower in metallicity</a:t>
            </a:r>
            <a:r>
              <a:rPr lang="en-US" sz="2200" dirty="0">
                <a:latin typeface="Lucida Sans" panose="020B0602030504020204" pitchFamily="34" charset="0"/>
              </a:rPr>
              <a:t> than the relation for local galaxies (Andrews &amp; Martini 2013)</a:t>
            </a:r>
          </a:p>
        </p:txBody>
      </p:sp>
    </p:spTree>
    <p:extLst>
      <p:ext uri="{BB962C8B-B14F-4D97-AF65-F5344CB8AC3E}">
        <p14:creationId xmlns:p14="http://schemas.microsoft.com/office/powerpoint/2010/main" val="14281144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7E42F0-2530-4110-84A0-A31BDCCF47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Lucida Sans" panose="020B0602030504020204" pitchFamily="34" charset="0"/>
              </a:rPr>
              <a:t>Next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3DDE03-58C5-4465-8F58-C5F62196B1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latin typeface="Lucida Sans" panose="020B0602030504020204" pitchFamily="34" charset="0"/>
              </a:rPr>
              <a:t>We are investigating galaxy evolution further by connecting our stellar mass-metallicity relation to star formation rates</a:t>
            </a:r>
          </a:p>
          <a:p>
            <a:pPr marL="0" indent="0">
              <a:buNone/>
            </a:pPr>
            <a:endParaRPr lang="en-US" sz="2400" b="1" i="1" dirty="0">
              <a:latin typeface="Lucida Sans" panose="020B0602030504020204" pitchFamily="34" charset="0"/>
            </a:endParaRPr>
          </a:p>
          <a:p>
            <a:pPr lvl="1"/>
            <a:r>
              <a:rPr lang="en-US" dirty="0">
                <a:latin typeface="Lucida Sans" panose="020B0602030504020204" pitchFamily="34" charset="0"/>
              </a:rPr>
              <a:t>We are implementing binning that groups galaxies based on </a:t>
            </a:r>
            <a:r>
              <a:rPr lang="en-US" b="1" i="1" dirty="0">
                <a:latin typeface="Lucida Sans" panose="020B0602030504020204" pitchFamily="34" charset="0"/>
              </a:rPr>
              <a:t>stellar mass and H</a:t>
            </a:r>
            <a:r>
              <a:rPr lang="en-US" b="1" i="1" dirty="0">
                <a:latin typeface="Lucida Sans" panose="020B0602030504020204" pitchFamily="34" charset="0"/>
                <a:cs typeface="Times New Roman" panose="02020603050405020304" pitchFamily="18" charset="0"/>
              </a:rPr>
              <a:t>ꞵ </a:t>
            </a:r>
            <a:r>
              <a:rPr lang="el-GR" b="1" i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λ</a:t>
            </a:r>
            <a:r>
              <a:rPr lang="en-US" b="1" i="1" dirty="0">
                <a:latin typeface="Lucida Sans" panose="020B0602030504020204" pitchFamily="34" charset="0"/>
                <a:ea typeface="Cambria Math" panose="02040503050406030204" pitchFamily="18" charset="0"/>
                <a:cs typeface="Times New Roman" panose="02020603050405020304" pitchFamily="18" charset="0"/>
              </a:rPr>
              <a:t>4861 luminosity </a:t>
            </a:r>
            <a:r>
              <a:rPr lang="en-US" dirty="0">
                <a:latin typeface="Lucida Sans" panose="020B0602030504020204" pitchFamily="34" charset="0"/>
                <a:ea typeface="Cambria Math" panose="02040503050406030204" pitchFamily="18" charset="0"/>
                <a:cs typeface="Times New Roman" panose="02020603050405020304" pitchFamily="18" charset="0"/>
              </a:rPr>
              <a:t>(a star formation rate estimate)</a:t>
            </a:r>
          </a:p>
          <a:p>
            <a:pPr marL="457200" lvl="1" indent="0">
              <a:buNone/>
            </a:pPr>
            <a:endParaRPr lang="en-US" dirty="0">
              <a:latin typeface="Lucida Sans" panose="020B0602030504020204" pitchFamily="34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dirty="0">
                <a:latin typeface="Lucida Sans" panose="020B0602030504020204" pitchFamily="34" charset="0"/>
                <a:ea typeface="Cambria Math" panose="02040503050406030204" pitchFamily="18" charset="0"/>
                <a:cs typeface="Times New Roman" panose="02020603050405020304" pitchFamily="18" charset="0"/>
              </a:rPr>
              <a:t>We will </a:t>
            </a:r>
            <a:r>
              <a:rPr lang="en-US" b="1" i="1" dirty="0">
                <a:latin typeface="Lucida Sans" panose="020B0602030504020204" pitchFamily="34" charset="0"/>
                <a:ea typeface="Cambria Math" panose="02040503050406030204" pitchFamily="18" charset="0"/>
                <a:cs typeface="Times New Roman" panose="02020603050405020304" pitchFamily="18" charset="0"/>
              </a:rPr>
              <a:t>derive temperature-based metallicities for these stellar mass-</a:t>
            </a:r>
            <a:r>
              <a:rPr lang="en-US" b="1" i="1" dirty="0">
                <a:latin typeface="Lucida Sans" panose="020B0602030504020204" pitchFamily="34" charset="0"/>
              </a:rPr>
              <a:t>H</a:t>
            </a:r>
            <a:r>
              <a:rPr lang="en-US" b="1" i="1" dirty="0">
                <a:latin typeface="Lucida Sans" panose="020B0602030504020204" pitchFamily="34" charset="0"/>
                <a:cs typeface="Times New Roman" panose="02020603050405020304" pitchFamily="18" charset="0"/>
              </a:rPr>
              <a:t>ꞵ</a:t>
            </a:r>
            <a:r>
              <a:rPr lang="en-US" b="1" i="1" dirty="0">
                <a:latin typeface="Lucida Sans" panose="020B0602030504020204" pitchFamily="34" charset="0"/>
                <a:ea typeface="Cambria Math" panose="02040503050406030204" pitchFamily="18" charset="0"/>
                <a:cs typeface="Times New Roman" panose="02020603050405020304" pitchFamily="18" charset="0"/>
              </a:rPr>
              <a:t> luminosity bins</a:t>
            </a:r>
            <a:endParaRPr lang="en-US" dirty="0">
              <a:latin typeface="Lucida Sans" panose="020B0602030504020204" pitchFamily="34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D389E3-BC78-4C1B-ADE4-38DB1580A6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B1C0E-CA51-4627-8CF4-29245DC02792}" type="slidenum">
              <a:rPr lang="en-US" sz="1400" smtClean="0"/>
              <a:t>9</a:t>
            </a:fld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4006144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2591</TotalTime>
  <Words>1158</Words>
  <Application>Microsoft Office PowerPoint</Application>
  <PresentationFormat>Widescreen</PresentationFormat>
  <Paragraphs>107</Paragraphs>
  <Slides>17</Slides>
  <Notes>1</Notes>
  <HiddenSlides>5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Arial</vt:lpstr>
      <vt:lpstr>Calibri</vt:lpstr>
      <vt:lpstr>Calibri Light</vt:lpstr>
      <vt:lpstr>Cambria Math</vt:lpstr>
      <vt:lpstr>Lucida Sans</vt:lpstr>
      <vt:lpstr>Symbol</vt:lpstr>
      <vt:lpstr>Times New Roman</vt:lpstr>
      <vt:lpstr>Office Theme</vt:lpstr>
      <vt:lpstr>The Evolution of the Stellar Mass-Chemical Abundance Relation over Seven Billion Years</vt:lpstr>
      <vt:lpstr>Background</vt:lpstr>
      <vt:lpstr>Background</vt:lpstr>
      <vt:lpstr>Objectives</vt:lpstr>
      <vt:lpstr>[OIII] λ4363 Emission Line</vt:lpstr>
      <vt:lpstr>Data: DEEP2 Galaxy Survey</vt:lpstr>
      <vt:lpstr>Stacked Spectra for Different Stellar Masses</vt:lpstr>
      <vt:lpstr>Key Results</vt:lpstr>
      <vt:lpstr>Next Steps</vt:lpstr>
      <vt:lpstr>Acknowledgements</vt:lpstr>
      <vt:lpstr>Thank you!</vt:lpstr>
      <vt:lpstr>PowerPoint Presentation</vt:lpstr>
      <vt:lpstr>Emission Line Fits</vt:lpstr>
      <vt:lpstr>Emission Line Fits</vt:lpstr>
      <vt:lpstr>Temperature Equations</vt:lpstr>
      <vt:lpstr>Metallicity Equations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Caroline McCormick</dc:creator>
  <cp:lastModifiedBy>Michelle A. Coe</cp:lastModifiedBy>
  <cp:revision>307</cp:revision>
  <dcterms:created xsi:type="dcterms:W3CDTF">2020-03-18T23:04:49Z</dcterms:created>
  <dcterms:modified xsi:type="dcterms:W3CDTF">2020-04-08T17:29:43Z</dcterms:modified>
</cp:coreProperties>
</file>